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Noto Sans"/>
      <p:regular r:id="rId41"/>
      <p:bold r:id="rId42"/>
      <p:italic r:id="rId43"/>
      <p:boldItalic r:id="rId44"/>
    </p:embeddedFont>
    <p:embeddedFont>
      <p:font typeface="Gill Sans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hAOJGk6roqjWzz2WqxoAjAAqX3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A110EA-8869-413E-A275-7089CEE09318}">
  <a:tblStyle styleId="{44A110EA-8869-413E-A275-7089CEE0931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6DF82B1-F59D-4272-BBB4-86B884C35964}" styleName="Table_1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 b="off" i="off"/>
      <a:tcStyle>
        <a:fill>
          <a:solidFill>
            <a:srgbClr val="F8D8CB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8D8CB"/>
          </a:solidFill>
        </a:fill>
      </a:tcStyle>
    </a:band1V>
    <a:band2V>
      <a:tcTxStyle b="off" i="off"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  <a:tblStyle styleId="{5BF9A703-BABA-4706-A241-40BE7DC94C9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otoSans-bold.fntdata"/><Relationship Id="rId41" Type="http://schemas.openxmlformats.org/officeDocument/2006/relationships/font" Target="fonts/NotoSans-regular.fntdata"/><Relationship Id="rId22" Type="http://schemas.openxmlformats.org/officeDocument/2006/relationships/slide" Target="slides/slide17.xml"/><Relationship Id="rId44" Type="http://schemas.openxmlformats.org/officeDocument/2006/relationships/font" Target="fonts/NotoSans-boldItalic.fntdata"/><Relationship Id="rId21" Type="http://schemas.openxmlformats.org/officeDocument/2006/relationships/slide" Target="slides/slide16.xml"/><Relationship Id="rId43" Type="http://schemas.openxmlformats.org/officeDocument/2006/relationships/font" Target="fonts/NotoSans-italic.fntdata"/><Relationship Id="rId24" Type="http://schemas.openxmlformats.org/officeDocument/2006/relationships/slide" Target="slides/slide19.xml"/><Relationship Id="rId46" Type="http://schemas.openxmlformats.org/officeDocument/2006/relationships/font" Target="fonts/GillSans-bold.fntdata"/><Relationship Id="rId23" Type="http://schemas.openxmlformats.org/officeDocument/2006/relationships/slide" Target="slides/slide18.xml"/><Relationship Id="rId45" Type="http://schemas.openxmlformats.org/officeDocument/2006/relationships/font" Target="fonts/Gill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7c2f833eb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7c2f833eb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17c2f833eb6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a75c34a1b_4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16a75c34a1b_4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g16a75c34a1b_4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6a75c34a1b_3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16a75c34a1b_3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6a75c34a1b_3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6a75c34a1b_4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16a75c34a1b_4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16a75c34a1b_4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6a75c34a1b_2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g16a75c34a1b_2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6" name="Google Shape;416;g16a75c34a1b_2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85a9a9d836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185a9a9d836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g185a9a9d836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85a9a9d836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185a9a9d836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185a9a9d836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85aefedc6c_3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185aefedc6c_3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g185aefedc6c_3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85a9a9d836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185a9a9d836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85a9a9d836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85aefedc6c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185aefedc6c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185aefedc6c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6a75c34a1b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16a75c34a1b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여러 환자들의 의료 정보를 수집/저장합니다.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수집한 의료정보는 안전하게 보관이 되며 필요에 따라 제공되어 사용됩니다.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g16a75c34a1b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6a75c34a1b_6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6a75c34a1b_6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전체 환자중 수술후 재발율이 12%이다 적지만 재발하지 않는 환자들도 꾸준한 관리와 물리 치료가 필요하다. 환자나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당뇨도 영향이 있지만 재발 환자중 18% 적다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g16a75c34a1b_6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6a75c34a1b_3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16a75c34a1b_3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환자 특징에 맞는 치료 권장,  병원내 물리치료, 한의사 5분대기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16a75c34a1b_3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85aefedc6c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185aefedc6c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g185aefedc6c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6a75c34a1b_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16a75c34a1b_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16a75c34a1b_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7d7b6ed999_3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7d7b6ed999_3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9" name="Google Shape;579;g17d7b6ed999_3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7c2f833eb6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g17c2f833eb6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g17c2f833eb6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7d7b6ed999_8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17d7b6ed999_8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g17d7b6ed999_8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7d7b6ed999_1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17d7b6ed999_1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g17d7b6ed999_1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7c2f833eb6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7c2f833eb6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g17c2f833eb6_3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7c2f833eb6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17c2f833eb6_3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17c2f833eb6_3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환자수가 줄어드는 이유 중 첫번째 코로나영향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">
  <p:cSld name="제목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4"/>
          <p:cNvSpPr txBox="1"/>
          <p:nvPr>
            <p:ph type="ctrTitle"/>
          </p:nvPr>
        </p:nvSpPr>
        <p:spPr>
          <a:xfrm>
            <a:off x="581191" y="704088"/>
            <a:ext cx="10993549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" type="subTitle"/>
          </p:nvPr>
        </p:nvSpPr>
        <p:spPr>
          <a:xfrm>
            <a:off x="581194" y="2495445"/>
            <a:ext cx="10993546" cy="46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1" name="Google Shape;21;p34"/>
          <p:cNvSpPr/>
          <p:nvPr>
            <p:ph idx="2" type="pic"/>
          </p:nvPr>
        </p:nvSpPr>
        <p:spPr>
          <a:xfrm>
            <a:off x="448056" y="3081528"/>
            <a:ext cx="11265408" cy="3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인용문">
  <p:cSld name="인용문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3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3"/>
          <p:cNvSpPr txBox="1"/>
          <p:nvPr>
            <p:ph idx="1" type="subTitle"/>
          </p:nvPr>
        </p:nvSpPr>
        <p:spPr>
          <a:xfrm>
            <a:off x="581194" y="2495445"/>
            <a:ext cx="10993546" cy="46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1" name="Google Shape;91;p43"/>
          <p:cNvSpPr/>
          <p:nvPr>
            <p:ph idx="2" type="pic"/>
          </p:nvPr>
        </p:nvSpPr>
        <p:spPr>
          <a:xfrm>
            <a:off x="448056" y="3081528"/>
            <a:ext cx="5486400" cy="3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2" name="Google Shape;92;p43"/>
          <p:cNvSpPr/>
          <p:nvPr>
            <p:ph idx="3" type="pic"/>
          </p:nvPr>
        </p:nvSpPr>
        <p:spPr>
          <a:xfrm>
            <a:off x="6254496" y="3081528"/>
            <a:ext cx="5486400" cy="3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3" name="Google Shape;93;p4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팀">
  <p:cSld name="팀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4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4"/>
          <p:cNvSpPr/>
          <p:nvPr>
            <p:ph idx="2" type="dgm"/>
          </p:nvPr>
        </p:nvSpPr>
        <p:spPr>
          <a:xfrm>
            <a:off x="576263" y="2290762"/>
            <a:ext cx="22860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9" name="Google Shape;99;p44"/>
          <p:cNvSpPr/>
          <p:nvPr>
            <p:ph idx="3" type="dgm"/>
          </p:nvPr>
        </p:nvSpPr>
        <p:spPr>
          <a:xfrm>
            <a:off x="3486759" y="2290762"/>
            <a:ext cx="22860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0" name="Google Shape;100;p44"/>
          <p:cNvSpPr/>
          <p:nvPr>
            <p:ph idx="4" type="dgm"/>
          </p:nvPr>
        </p:nvSpPr>
        <p:spPr>
          <a:xfrm>
            <a:off x="6397255" y="2290762"/>
            <a:ext cx="22860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1" name="Google Shape;101;p44"/>
          <p:cNvSpPr/>
          <p:nvPr>
            <p:ph idx="5" type="dgm"/>
          </p:nvPr>
        </p:nvSpPr>
        <p:spPr>
          <a:xfrm>
            <a:off x="9307750" y="2290762"/>
            <a:ext cx="22860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2" name="Google Shape;102;p44"/>
          <p:cNvSpPr txBox="1"/>
          <p:nvPr>
            <p:ph idx="1" type="body"/>
          </p:nvPr>
        </p:nvSpPr>
        <p:spPr>
          <a:xfrm>
            <a:off x="576263" y="4943475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3" name="Google Shape;103;p44"/>
          <p:cNvSpPr txBox="1"/>
          <p:nvPr>
            <p:ph idx="6" type="body"/>
          </p:nvPr>
        </p:nvSpPr>
        <p:spPr>
          <a:xfrm>
            <a:off x="575894" y="5447348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p44"/>
          <p:cNvSpPr txBox="1"/>
          <p:nvPr>
            <p:ph idx="7" type="body"/>
          </p:nvPr>
        </p:nvSpPr>
        <p:spPr>
          <a:xfrm>
            <a:off x="3487128" y="4943475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5" name="Google Shape;105;p44"/>
          <p:cNvSpPr txBox="1"/>
          <p:nvPr>
            <p:ph idx="8" type="body"/>
          </p:nvPr>
        </p:nvSpPr>
        <p:spPr>
          <a:xfrm>
            <a:off x="3486759" y="5447348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6" name="Google Shape;106;p44"/>
          <p:cNvSpPr txBox="1"/>
          <p:nvPr>
            <p:ph idx="9" type="body"/>
          </p:nvPr>
        </p:nvSpPr>
        <p:spPr>
          <a:xfrm>
            <a:off x="6397624" y="4943475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7" name="Google Shape;107;p44"/>
          <p:cNvSpPr txBox="1"/>
          <p:nvPr>
            <p:ph idx="13" type="body"/>
          </p:nvPr>
        </p:nvSpPr>
        <p:spPr>
          <a:xfrm>
            <a:off x="6397255" y="5447348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8" name="Google Shape;108;p44"/>
          <p:cNvSpPr txBox="1"/>
          <p:nvPr>
            <p:ph idx="14" type="body"/>
          </p:nvPr>
        </p:nvSpPr>
        <p:spPr>
          <a:xfrm>
            <a:off x="9308119" y="4957131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9" name="Google Shape;109;p44"/>
          <p:cNvSpPr txBox="1"/>
          <p:nvPr>
            <p:ph idx="15" type="body"/>
          </p:nvPr>
        </p:nvSpPr>
        <p:spPr>
          <a:xfrm>
            <a:off x="9307750" y="5461004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0" name="Google Shape;110;p4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5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5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algu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5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2개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6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0" name="Google Shape;120;p46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1" name="Google Shape;121;p4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어 있음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8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8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8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48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33" name="Google Shape;133;p48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8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8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9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Malgu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9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9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40" name="Google Shape;140;p4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안건">
  <p:cSld name="안건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/>
          <p:nvPr>
            <p:ph type="title"/>
          </p:nvPr>
        </p:nvSpPr>
        <p:spPr>
          <a:xfrm>
            <a:off x="581192" y="702155"/>
            <a:ext cx="3424138" cy="1500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" type="body"/>
          </p:nvPr>
        </p:nvSpPr>
        <p:spPr>
          <a:xfrm>
            <a:off x="581193" y="2414788"/>
            <a:ext cx="3424138" cy="397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5" name="Google Shape;25;p35"/>
          <p:cNvSpPr/>
          <p:nvPr>
            <p:ph idx="2" type="pic"/>
          </p:nvPr>
        </p:nvSpPr>
        <p:spPr>
          <a:xfrm>
            <a:off x="4242815" y="640080"/>
            <a:ext cx="3703320" cy="5751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6" name="Google Shape;26;p35"/>
          <p:cNvSpPr/>
          <p:nvPr>
            <p:ph idx="3" type="pic"/>
          </p:nvPr>
        </p:nvSpPr>
        <p:spPr>
          <a:xfrm>
            <a:off x="8046720" y="640080"/>
            <a:ext cx="3703320" cy="5751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7" name="Google Shape;27;p3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 txBox="1"/>
          <p:nvPr>
            <p:ph type="title"/>
          </p:nvPr>
        </p:nvSpPr>
        <p:spPr>
          <a:xfrm>
            <a:off x="581192" y="731520"/>
            <a:ext cx="11029616" cy="9875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소개">
  <p:cSld name="소개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/>
          <p:nvPr>
            <p:ph type="title"/>
          </p:nvPr>
        </p:nvSpPr>
        <p:spPr>
          <a:xfrm>
            <a:off x="581192" y="730730"/>
            <a:ext cx="3475915" cy="14783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Tag=AccentColor&#10;Flavor=Light&#10;Target=Bullets" id="38" name="Google Shape;38;p37"/>
          <p:cNvSpPr txBox="1"/>
          <p:nvPr>
            <p:ph idx="1" type="body"/>
          </p:nvPr>
        </p:nvSpPr>
        <p:spPr>
          <a:xfrm>
            <a:off x="581192" y="2180496"/>
            <a:ext cx="34759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9" name="Google Shape;39;p37"/>
          <p:cNvSpPr/>
          <p:nvPr>
            <p:ph idx="2" type="pic"/>
          </p:nvPr>
        </p:nvSpPr>
        <p:spPr>
          <a:xfrm>
            <a:off x="4241800" y="630936"/>
            <a:ext cx="7504113" cy="352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0" name="Google Shape;40;p37"/>
          <p:cNvSpPr/>
          <p:nvPr>
            <p:ph idx="3" type="pic"/>
          </p:nvPr>
        </p:nvSpPr>
        <p:spPr>
          <a:xfrm>
            <a:off x="4242816" y="4234252"/>
            <a:ext cx="3703320" cy="2139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1" name="Google Shape;41;p37"/>
          <p:cNvSpPr/>
          <p:nvPr>
            <p:ph idx="4" type="pic"/>
          </p:nvPr>
        </p:nvSpPr>
        <p:spPr>
          <a:xfrm>
            <a:off x="8046720" y="4233672"/>
            <a:ext cx="3703320" cy="2139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2" name="Google Shape;42;p3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나누기">
  <p:cSld name="구역 나누기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ctrTitle"/>
          </p:nvPr>
        </p:nvSpPr>
        <p:spPr>
          <a:xfrm>
            <a:off x="581191" y="4322102"/>
            <a:ext cx="10993549" cy="1153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" type="subTitle"/>
          </p:nvPr>
        </p:nvSpPr>
        <p:spPr>
          <a:xfrm>
            <a:off x="581194" y="5475712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lvl="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lvl="7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lvl="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8" name="Google Shape;48;p38"/>
          <p:cNvSpPr/>
          <p:nvPr>
            <p:ph idx="2" type="pic"/>
          </p:nvPr>
        </p:nvSpPr>
        <p:spPr>
          <a:xfrm>
            <a:off x="449580" y="603504"/>
            <a:ext cx="11292840" cy="3557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2" name="Google Shape;52;p39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4" name="Google Shape;54;p39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3개">
  <p:cSld name="내용 3개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" type="body"/>
          </p:nvPr>
        </p:nvSpPr>
        <p:spPr>
          <a:xfrm>
            <a:off x="581191" y="2250891"/>
            <a:ext cx="320040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1" name="Google Shape;61;p40"/>
          <p:cNvSpPr txBox="1"/>
          <p:nvPr>
            <p:ph idx="2" type="body"/>
          </p:nvPr>
        </p:nvSpPr>
        <p:spPr>
          <a:xfrm>
            <a:off x="581194" y="2926052"/>
            <a:ext cx="32004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3" type="body"/>
          </p:nvPr>
        </p:nvSpPr>
        <p:spPr>
          <a:xfrm>
            <a:off x="4412343" y="2250891"/>
            <a:ext cx="320040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3" name="Google Shape;63;p40"/>
          <p:cNvSpPr txBox="1"/>
          <p:nvPr>
            <p:ph idx="4" type="body"/>
          </p:nvPr>
        </p:nvSpPr>
        <p:spPr>
          <a:xfrm>
            <a:off x="4412341" y="2926051"/>
            <a:ext cx="32004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5" type="body"/>
          </p:nvPr>
        </p:nvSpPr>
        <p:spPr>
          <a:xfrm>
            <a:off x="8243499" y="2250891"/>
            <a:ext cx="320040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5" name="Google Shape;65;p40"/>
          <p:cNvSpPr txBox="1"/>
          <p:nvPr>
            <p:ph idx="6" type="body"/>
          </p:nvPr>
        </p:nvSpPr>
        <p:spPr>
          <a:xfrm>
            <a:off x="8243497" y="2926051"/>
            <a:ext cx="32004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요약">
  <p:cSld name="요약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1"/>
          <p:cNvSpPr txBox="1"/>
          <p:nvPr>
            <p:ph type="title"/>
          </p:nvPr>
        </p:nvSpPr>
        <p:spPr>
          <a:xfrm>
            <a:off x="581192" y="3986411"/>
            <a:ext cx="3568661" cy="187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/>
          <p:nvPr>
            <p:ph idx="2" type="pic"/>
          </p:nvPr>
        </p:nvSpPr>
        <p:spPr>
          <a:xfrm>
            <a:off x="448056" y="768096"/>
            <a:ext cx="2578608" cy="2816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2" name="Google Shape;72;p41"/>
          <p:cNvSpPr/>
          <p:nvPr>
            <p:ph idx="3" type="pic"/>
          </p:nvPr>
        </p:nvSpPr>
        <p:spPr>
          <a:xfrm>
            <a:off x="3352800" y="768096"/>
            <a:ext cx="2578608" cy="2816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3" name="Google Shape;73;p41"/>
          <p:cNvSpPr/>
          <p:nvPr>
            <p:ph idx="4" type="pic"/>
          </p:nvPr>
        </p:nvSpPr>
        <p:spPr>
          <a:xfrm>
            <a:off x="6257544" y="768096"/>
            <a:ext cx="2578608" cy="2816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4" name="Google Shape;74;p41"/>
          <p:cNvSpPr/>
          <p:nvPr>
            <p:ph idx="5" type="pic"/>
          </p:nvPr>
        </p:nvSpPr>
        <p:spPr>
          <a:xfrm>
            <a:off x="9162288" y="768096"/>
            <a:ext cx="2578608" cy="2816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5" name="Google Shape;75;p41"/>
          <p:cNvSpPr txBox="1"/>
          <p:nvPr>
            <p:ph idx="1" type="body"/>
          </p:nvPr>
        </p:nvSpPr>
        <p:spPr>
          <a:xfrm>
            <a:off x="4520392" y="3956050"/>
            <a:ext cx="7225075" cy="1902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무리">
  <p:cSld name="마무리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/>
          <p:nvPr/>
        </p:nvSpPr>
        <p:spPr>
          <a:xfrm>
            <a:off x="0" y="-108488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2"/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2"/>
          <p:cNvSpPr txBox="1"/>
          <p:nvPr>
            <p:ph type="title"/>
          </p:nvPr>
        </p:nvSpPr>
        <p:spPr>
          <a:xfrm>
            <a:off x="609906" y="702156"/>
            <a:ext cx="3568661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" type="body"/>
          </p:nvPr>
        </p:nvSpPr>
        <p:spPr>
          <a:xfrm>
            <a:off x="609906" y="2340864"/>
            <a:ext cx="3568661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indent="-333756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4" name="Google Shape;84;p4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2"/>
          <p:cNvSpPr/>
          <p:nvPr>
            <p:ph idx="2" type="pic"/>
          </p:nvPr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6" name="Google Shape;86;p4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3"/>
          <p:cNvCxnSpPr/>
          <p:nvPr/>
        </p:nvCxnSpPr>
        <p:spPr>
          <a:xfrm>
            <a:off x="4241830" y="495574"/>
            <a:ext cx="3703320" cy="0"/>
          </a:xfrm>
          <a:prstGeom prst="straightConnector1">
            <a:avLst/>
          </a:prstGeom>
          <a:noFill/>
          <a:ln cap="flat" cmpd="sng" w="825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33"/>
          <p:cNvCxnSpPr/>
          <p:nvPr/>
        </p:nvCxnSpPr>
        <p:spPr>
          <a:xfrm>
            <a:off x="8042147" y="495574"/>
            <a:ext cx="3703320" cy="0"/>
          </a:xfrm>
          <a:prstGeom prst="straightConnector1">
            <a:avLst/>
          </a:prstGeom>
          <a:noFill/>
          <a:ln cap="flat" cmpd="sng" w="825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33"/>
          <p:cNvCxnSpPr/>
          <p:nvPr/>
        </p:nvCxnSpPr>
        <p:spPr>
          <a:xfrm>
            <a:off x="437009" y="495574"/>
            <a:ext cx="3703320" cy="0"/>
          </a:xfrm>
          <a:prstGeom prst="straightConnector1">
            <a:avLst/>
          </a:prstGeom>
          <a:noFill/>
          <a:ln cap="flat" cmpd="sng" w="825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33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b="0" i="0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22072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0388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98703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987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987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" name="Google Shape;15;p3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3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" name="Google Shape;17;p3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29.png"/><Relationship Id="rId6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50.png"/><Relationship Id="rId5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Relationship Id="rId4" Type="http://schemas.openxmlformats.org/officeDocument/2006/relationships/image" Target="../media/image47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Relationship Id="rId7" Type="http://schemas.openxmlformats.org/officeDocument/2006/relationships/image" Target="../media/image57.png"/><Relationship Id="rId8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jpg"/><Relationship Id="rId4" Type="http://schemas.openxmlformats.org/officeDocument/2006/relationships/image" Target="../media/image6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68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82.png"/><Relationship Id="rId5" Type="http://schemas.openxmlformats.org/officeDocument/2006/relationships/image" Target="../media/image74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4.png"/><Relationship Id="rId10" Type="http://schemas.openxmlformats.org/officeDocument/2006/relationships/image" Target="../media/image83.png"/><Relationship Id="rId13" Type="http://schemas.openxmlformats.org/officeDocument/2006/relationships/image" Target="../media/image86.png"/><Relationship Id="rId1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9.png"/><Relationship Id="rId4" Type="http://schemas.openxmlformats.org/officeDocument/2006/relationships/image" Target="../media/image81.png"/><Relationship Id="rId9" Type="http://schemas.openxmlformats.org/officeDocument/2006/relationships/image" Target="../media/image77.png"/><Relationship Id="rId15" Type="http://schemas.openxmlformats.org/officeDocument/2006/relationships/image" Target="../media/image87.png"/><Relationship Id="rId14" Type="http://schemas.openxmlformats.org/officeDocument/2006/relationships/image" Target="../media/image92.png"/><Relationship Id="rId5" Type="http://schemas.openxmlformats.org/officeDocument/2006/relationships/image" Target="../media/image71.png"/><Relationship Id="rId6" Type="http://schemas.openxmlformats.org/officeDocument/2006/relationships/image" Target="../media/image78.png"/><Relationship Id="rId7" Type="http://schemas.openxmlformats.org/officeDocument/2006/relationships/image" Target="../media/image80.png"/><Relationship Id="rId8" Type="http://schemas.openxmlformats.org/officeDocument/2006/relationships/image" Target="../media/image7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3.png"/><Relationship Id="rId4" Type="http://schemas.openxmlformats.org/officeDocument/2006/relationships/image" Target="../media/image8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9.png"/><Relationship Id="rId4" Type="http://schemas.openxmlformats.org/officeDocument/2006/relationships/image" Target="../media/image9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0.jpg"/><Relationship Id="rId4" Type="http://schemas.openxmlformats.org/officeDocument/2006/relationships/image" Target="../media/image9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7.png"/><Relationship Id="rId4" Type="http://schemas.openxmlformats.org/officeDocument/2006/relationships/image" Target="../media/image113.png"/><Relationship Id="rId5" Type="http://schemas.openxmlformats.org/officeDocument/2006/relationships/image" Target="../media/image9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9" Type="http://schemas.openxmlformats.org/officeDocument/2006/relationships/image" Target="../media/image99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95.png"/><Relationship Id="rId8" Type="http://schemas.openxmlformats.org/officeDocument/2006/relationships/image" Target="../media/image10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6.png"/><Relationship Id="rId4" Type="http://schemas.openxmlformats.org/officeDocument/2006/relationships/image" Target="../media/image112.png"/><Relationship Id="rId5" Type="http://schemas.openxmlformats.org/officeDocument/2006/relationships/image" Target="../media/image10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8.png"/><Relationship Id="rId4" Type="http://schemas.openxmlformats.org/officeDocument/2006/relationships/image" Target="../media/image104.png"/><Relationship Id="rId5" Type="http://schemas.openxmlformats.org/officeDocument/2006/relationships/image" Target="../media/image107.png"/><Relationship Id="rId6" Type="http://schemas.openxmlformats.org/officeDocument/2006/relationships/image" Target="../media/image10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3.jpg"/><Relationship Id="rId6" Type="http://schemas.openxmlformats.org/officeDocument/2006/relationships/image" Target="../media/image6.jpg"/><Relationship Id="rId7" Type="http://schemas.openxmlformats.org/officeDocument/2006/relationships/image" Target="../media/image2.jpg"/><Relationship Id="rId8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7.png"/><Relationship Id="rId4" Type="http://schemas.openxmlformats.org/officeDocument/2006/relationships/image" Target="../media/image116.png"/><Relationship Id="rId5" Type="http://schemas.openxmlformats.org/officeDocument/2006/relationships/image" Target="../media/image1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5.png"/><Relationship Id="rId4" Type="http://schemas.openxmlformats.org/officeDocument/2006/relationships/image" Target="../media/image110.png"/><Relationship Id="rId5" Type="http://schemas.openxmlformats.org/officeDocument/2006/relationships/image" Target="../media/image122.png"/><Relationship Id="rId6" Type="http://schemas.openxmlformats.org/officeDocument/2006/relationships/image" Target="../media/image11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3.png"/><Relationship Id="rId4" Type="http://schemas.openxmlformats.org/officeDocument/2006/relationships/image" Target="../media/image120.png"/><Relationship Id="rId5" Type="http://schemas.openxmlformats.org/officeDocument/2006/relationships/image" Target="../media/image119.png"/><Relationship Id="rId6" Type="http://schemas.openxmlformats.org/officeDocument/2006/relationships/image" Target="../media/image1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4.png"/><Relationship Id="rId4" Type="http://schemas.openxmlformats.org/officeDocument/2006/relationships/image" Target="../media/image126.png"/><Relationship Id="rId5" Type="http://schemas.openxmlformats.org/officeDocument/2006/relationships/image" Target="../media/image1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9.jpg"/><Relationship Id="rId4" Type="http://schemas.openxmlformats.org/officeDocument/2006/relationships/image" Target="../media/image1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22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581191" y="704088"/>
            <a:ext cx="10993549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 환자별 맞춤관리를 통한 수익성 증대'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581194" y="2495445"/>
            <a:ext cx="10993546" cy="46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6조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박용식,문인성,차하나,김태양</a:t>
            </a:r>
            <a:endParaRPr/>
          </a:p>
        </p:txBody>
      </p:sp>
      <p:pic>
        <p:nvPicPr>
          <p:cNvPr descr="청진기가 포함된 의료 장비" id="150" name="Google Shape;150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296" y="3124841"/>
            <a:ext cx="11265408" cy="3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151" name="Google Shape;15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025" y="0"/>
            <a:ext cx="122100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/>
          <p:nvPr/>
        </p:nvSpPr>
        <p:spPr>
          <a:xfrm>
            <a:off x="0" y="5708950"/>
            <a:ext cx="12192000" cy="114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1"/>
          <p:cNvSpPr txBox="1"/>
          <p:nvPr/>
        </p:nvSpPr>
        <p:spPr>
          <a:xfrm>
            <a:off x="2717770" y="6068050"/>
            <a:ext cx="721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0" lang="ko-KR" sz="2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전국 척추수술</a:t>
            </a:r>
            <a:r>
              <a:rPr b="0" i="0" lang="ko-KR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ko-KR" sz="2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연도별 환자, 재수술 환자 증가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525" y="1952600"/>
            <a:ext cx="5406574" cy="278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4600" y="1886400"/>
            <a:ext cx="5992176" cy="29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1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현상파악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1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52400"/>
            <a:ext cx="12192001" cy="69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"/>
          <p:cNvSpPr/>
          <p:nvPr/>
        </p:nvSpPr>
        <p:spPr>
          <a:xfrm>
            <a:off x="0" y="5708950"/>
            <a:ext cx="12192000" cy="114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>
            <a:off x="7498787" y="5524800"/>
            <a:ext cx="41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12"/>
          <p:cNvSpPr txBox="1"/>
          <p:nvPr/>
        </p:nvSpPr>
        <p:spPr>
          <a:xfrm>
            <a:off x="990760" y="5920925"/>
            <a:ext cx="102105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척추수술 </a:t>
            </a:r>
            <a:r>
              <a:rPr b="1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환자 연령대 5~70대로</a:t>
            </a: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-KR" sz="2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노인층이 높으며,</a:t>
            </a:r>
            <a:endParaRPr b="1" i="0" sz="20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 간호 건수가 증가하여</a:t>
            </a:r>
            <a:r>
              <a:rPr b="1" i="0" lang="ko-KR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-KR" sz="20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직접 방문율이 감소 함</a:t>
            </a:r>
            <a:endParaRPr b="1" i="0" sz="20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12"/>
          <p:cNvSpPr txBox="1"/>
          <p:nvPr/>
        </p:nvSpPr>
        <p:spPr>
          <a:xfrm>
            <a:off x="1651951" y="1549050"/>
            <a:ext cx="3276000" cy="369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연령대별 수술환자수</a:t>
            </a: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965726" y="3176775"/>
            <a:ext cx="760475" cy="76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93950" y="1918348"/>
            <a:ext cx="5161002" cy="31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000" y="1918350"/>
            <a:ext cx="5237252" cy="311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2"/>
          <p:cNvSpPr/>
          <p:nvPr/>
        </p:nvSpPr>
        <p:spPr>
          <a:xfrm>
            <a:off x="3302000" y="2189250"/>
            <a:ext cx="1850700" cy="252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2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현상파악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2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76200"/>
            <a:ext cx="12192001" cy="693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/>
          <p:nvPr/>
        </p:nvSpPr>
        <p:spPr>
          <a:xfrm>
            <a:off x="0" y="5708950"/>
            <a:ext cx="12192000" cy="114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169" y="1704300"/>
            <a:ext cx="5094505" cy="33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8087" y="1603425"/>
            <a:ext cx="5962775" cy="33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3"/>
          <p:cNvSpPr txBox="1"/>
          <p:nvPr/>
        </p:nvSpPr>
        <p:spPr>
          <a:xfrm>
            <a:off x="876577" y="5391800"/>
            <a:ext cx="470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6409775" y="5155500"/>
            <a:ext cx="4619400" cy="369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허리 둘레에 따른 허리디스크 환자수</a:t>
            </a:r>
            <a:r>
              <a:rPr b="1" i="0" lang="ko-K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8743950" y="1814525"/>
            <a:ext cx="2025600" cy="120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13"/>
          <p:cNvSpPr txBox="1"/>
          <p:nvPr/>
        </p:nvSpPr>
        <p:spPr>
          <a:xfrm>
            <a:off x="3572925" y="6055325"/>
            <a:ext cx="461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-KR" sz="2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</a:t>
            </a:r>
            <a:r>
              <a:rPr b="1" i="0" lang="ko-KR" sz="2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중이 척추 질환에 영향을 미침</a:t>
            </a:r>
            <a:endParaRPr b="1" i="0" sz="2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3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현상파악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13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7c2f833eb6_0_1"/>
          <p:cNvSpPr/>
          <p:nvPr/>
        </p:nvSpPr>
        <p:spPr>
          <a:xfrm>
            <a:off x="0" y="5708950"/>
            <a:ext cx="12192000" cy="114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Google Shape;318;g17c2f833eb6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63" y="1517746"/>
            <a:ext cx="5831422" cy="369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7c2f833eb6_0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7084" y="1432200"/>
            <a:ext cx="5349253" cy="369540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17c2f833eb6_0_1"/>
          <p:cNvSpPr/>
          <p:nvPr/>
        </p:nvSpPr>
        <p:spPr>
          <a:xfrm>
            <a:off x="1092021" y="2156462"/>
            <a:ext cx="622500" cy="185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7c2f833eb6_0_1"/>
          <p:cNvSpPr/>
          <p:nvPr/>
        </p:nvSpPr>
        <p:spPr>
          <a:xfrm>
            <a:off x="7007442" y="2036962"/>
            <a:ext cx="706800" cy="289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7c2f833eb6_0_1"/>
          <p:cNvSpPr txBox="1"/>
          <p:nvPr/>
        </p:nvSpPr>
        <p:spPr>
          <a:xfrm>
            <a:off x="3184029" y="6075700"/>
            <a:ext cx="621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사무직 근로자, 앉아 시간이 길수록 질환 발생</a:t>
            </a:r>
            <a:endParaRPr b="1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g17c2f833eb6_0_1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현상파악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17c2f833eb6_0_1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17c2f833eb6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76200"/>
            <a:ext cx="12192001" cy="693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청진기가 포함된 의료 장비" id="331" name="Google Shape;331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50" y="2007800"/>
            <a:ext cx="10799999" cy="45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sp>
        <p:nvSpPr>
          <p:cNvPr id="332" name="Google Shape;332;p15"/>
          <p:cNvSpPr txBox="1"/>
          <p:nvPr>
            <p:ph type="ctrTitle"/>
          </p:nvPr>
        </p:nvSpPr>
        <p:spPr>
          <a:xfrm>
            <a:off x="263721" y="531709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목표설정</a:t>
            </a:r>
            <a:endParaRPr/>
          </a:p>
        </p:txBody>
      </p:sp>
      <p:sp>
        <p:nvSpPr>
          <p:cNvPr id="333" name="Google Shape;333;p15"/>
          <p:cNvSpPr/>
          <p:nvPr/>
        </p:nvSpPr>
        <p:spPr>
          <a:xfrm>
            <a:off x="401250" y="1481500"/>
            <a:ext cx="7526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25" y="-123769"/>
            <a:ext cx="12279125" cy="698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0" name="Google Shape;340;p21"/>
          <p:cNvGraphicFramePr/>
          <p:nvPr/>
        </p:nvGraphicFramePr>
        <p:xfrm>
          <a:off x="1027925" y="188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{5BF9A703-BABA-4706-A241-40BE7DC94C9D}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22014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ko-KR" sz="3000" u="none" cap="none" strike="noStrike"/>
                        <a:t>가족력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ko-KR" sz="3000" u="none" cap="none" strike="noStrike"/>
                        <a:t>성별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ko-KR" sz="3000" u="none" cap="none" strike="noStrike"/>
                        <a:t>신장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ko-KR" sz="3000" u="none" cap="none" strike="noStrike"/>
                        <a:t>체중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01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341" name="Google Shape;341;p21"/>
          <p:cNvPicPr preferRelativeResize="0"/>
          <p:nvPr/>
        </p:nvPicPr>
        <p:blipFill rotWithShape="1">
          <a:blip r:embed="rId3">
            <a:alphaModFix/>
          </a:blip>
          <a:srcRect b="-4427" l="0" r="2825" t="0"/>
          <a:stretch/>
        </p:blipFill>
        <p:spPr>
          <a:xfrm>
            <a:off x="1544750" y="2504475"/>
            <a:ext cx="144000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43024" y="2479163"/>
            <a:ext cx="1634000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2900" y="250447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1775" y="2504475"/>
            <a:ext cx="1440000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72990" y="4850500"/>
            <a:ext cx="1440001" cy="14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28850" y="48505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81779" y="4850500"/>
            <a:ext cx="1439998" cy="144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8" name="Google Shape;348;p21"/>
          <p:cNvGraphicFramePr/>
          <p:nvPr/>
        </p:nvGraphicFramePr>
        <p:xfrm>
          <a:off x="1928725" y="415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{5BF9A703-BABA-4706-A241-40BE7DC94C9D}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ko-KR" sz="3000" u="none" cap="none" strike="noStrike"/>
                        <a:t>연령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ko-KR" sz="3000" u="none" cap="none" strike="noStrike"/>
                        <a:t>과거수술횟수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b="1" lang="ko-KR" sz="3000" u="none" cap="none" strike="noStrike"/>
                        <a:t>          직업</a:t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349" name="Google Shape;349;p21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 목표설정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g16a75c34a1b_4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g16a75c34a1b_4_41"/>
          <p:cNvSpPr txBox="1"/>
          <p:nvPr/>
        </p:nvSpPr>
        <p:spPr>
          <a:xfrm>
            <a:off x="2023300" y="1477393"/>
            <a:ext cx="928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본 원에서 수술한 디스크 환자 중 디스크 재발환자를 선별</a:t>
            </a:r>
            <a:r>
              <a:rPr b="1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g16a75c34a1b_4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55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16a75c34a1b_4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210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6a75c34a1b_4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9099" y="2335114"/>
            <a:ext cx="2878550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6a75c34a1b_4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255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16a75c34a1b_4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995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16a75c34a1b_4_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5038" y="2218968"/>
            <a:ext cx="3989187" cy="427540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6a75c34a1b_4_41"/>
          <p:cNvSpPr/>
          <p:nvPr/>
        </p:nvSpPr>
        <p:spPr>
          <a:xfrm>
            <a:off x="7853288" y="2412075"/>
            <a:ext cx="403800" cy="1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6a75c34a1b_4_41"/>
          <p:cNvSpPr txBox="1"/>
          <p:nvPr/>
        </p:nvSpPr>
        <p:spPr>
          <a:xfrm>
            <a:off x="1539475" y="1194793"/>
            <a:ext cx="928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잠재적 디스크 유발 인자를 가진 환자들에게 디스크 무료 진단 권유</a:t>
            </a:r>
            <a:r>
              <a:rPr b="1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"/>
          <p:cNvSpPr txBox="1"/>
          <p:nvPr/>
        </p:nvSpPr>
        <p:spPr>
          <a:xfrm>
            <a:off x="452275" y="2054100"/>
            <a:ext cx="103134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◆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척추 수술 환자들의 특성 및 척추 질환 재발 여부 파악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◆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환자 특성에 따른 수술경과 및 Care활동 제공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◆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환자들에게 디스크 치료 관련 효과적인 정보 제공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"/>
              <a:buChar char="◆"/>
            </a:pPr>
            <a:r>
              <a:rPr b="0" i="0" lang="ko-K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병원 홍보 및 재방문 증가로 수익으로 이어짐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3"/>
          <p:cNvSpPr txBox="1"/>
          <p:nvPr/>
        </p:nvSpPr>
        <p:spPr>
          <a:xfrm>
            <a:off x="734077" y="604000"/>
            <a:ext cx="38985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 최종 </a:t>
            </a:r>
            <a:r>
              <a:rPr b="1" lang="ko-KR" sz="4000">
                <a:solidFill>
                  <a:schemeClr val="dk1"/>
                </a:solidFill>
              </a:rPr>
              <a:t>목표설정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g16a75c34a1b_3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900" y="2007800"/>
            <a:ext cx="10800000" cy="452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6a75c34a1b_3_62"/>
          <p:cNvSpPr txBox="1"/>
          <p:nvPr>
            <p:ph type="ctrTitle"/>
          </p:nvPr>
        </p:nvSpPr>
        <p:spPr>
          <a:xfrm>
            <a:off x="263721" y="531709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분석</a:t>
            </a:r>
            <a:endParaRPr/>
          </a:p>
        </p:txBody>
      </p:sp>
      <p:sp>
        <p:nvSpPr>
          <p:cNvPr id="383" name="Google Shape;383;g16a75c34a1b_3_62"/>
          <p:cNvSpPr/>
          <p:nvPr/>
        </p:nvSpPr>
        <p:spPr>
          <a:xfrm>
            <a:off x="401250" y="1481500"/>
            <a:ext cx="7526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g16a75c34a1b_3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6a75c34a1b_4_214"/>
          <p:cNvSpPr/>
          <p:nvPr/>
        </p:nvSpPr>
        <p:spPr>
          <a:xfrm>
            <a:off x="8723675" y="3477825"/>
            <a:ext cx="1397700" cy="194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16a75c34a1b_4_214"/>
          <p:cNvSpPr/>
          <p:nvPr/>
        </p:nvSpPr>
        <p:spPr>
          <a:xfrm>
            <a:off x="6348675" y="2270275"/>
            <a:ext cx="1197900" cy="194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16a75c34a1b_4_214"/>
          <p:cNvSpPr/>
          <p:nvPr/>
        </p:nvSpPr>
        <p:spPr>
          <a:xfrm>
            <a:off x="4271000" y="5449125"/>
            <a:ext cx="1097100" cy="194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6a75c34a1b_4_214"/>
          <p:cNvSpPr/>
          <p:nvPr/>
        </p:nvSpPr>
        <p:spPr>
          <a:xfrm>
            <a:off x="1011500" y="4927875"/>
            <a:ext cx="911700" cy="194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6a75c34a1b_4_214"/>
          <p:cNvSpPr/>
          <p:nvPr/>
        </p:nvSpPr>
        <p:spPr>
          <a:xfrm>
            <a:off x="1011500" y="4532500"/>
            <a:ext cx="1764300" cy="194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g16a75c34a1b_4_214"/>
          <p:cNvSpPr txBox="1"/>
          <p:nvPr/>
        </p:nvSpPr>
        <p:spPr>
          <a:xfrm>
            <a:off x="920150" y="4260375"/>
            <a:ext cx="2293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전처리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EDA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6" name="Google Shape;396;g16a75c34a1b_4_214"/>
          <p:cNvCxnSpPr/>
          <p:nvPr/>
        </p:nvCxnSpPr>
        <p:spPr>
          <a:xfrm flipH="1" rot="10800000">
            <a:off x="944125" y="1797025"/>
            <a:ext cx="10418400" cy="4333800"/>
          </a:xfrm>
          <a:prstGeom prst="straightConnector1">
            <a:avLst/>
          </a:prstGeom>
          <a:noFill/>
          <a:ln cap="flat" cmpd="sng" w="76200">
            <a:solidFill>
              <a:srgbClr val="CFE2F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97" name="Google Shape;397;g16a75c34a1b_4_214"/>
          <p:cNvCxnSpPr/>
          <p:nvPr/>
        </p:nvCxnSpPr>
        <p:spPr>
          <a:xfrm>
            <a:off x="2092055" y="5428415"/>
            <a:ext cx="84300" cy="235800"/>
          </a:xfrm>
          <a:prstGeom prst="straightConnector1">
            <a:avLst/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g16a75c34a1b_4_214"/>
          <p:cNvSpPr/>
          <p:nvPr/>
        </p:nvSpPr>
        <p:spPr>
          <a:xfrm>
            <a:off x="1923200" y="5197700"/>
            <a:ext cx="287100" cy="270300"/>
          </a:xfrm>
          <a:prstGeom prst="donut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9" name="Google Shape;399;g16a75c34a1b_4_214"/>
          <p:cNvCxnSpPr/>
          <p:nvPr/>
        </p:nvCxnSpPr>
        <p:spPr>
          <a:xfrm>
            <a:off x="6963805" y="3368915"/>
            <a:ext cx="84300" cy="235800"/>
          </a:xfrm>
          <a:prstGeom prst="straightConnector1">
            <a:avLst/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g16a75c34a1b_4_214"/>
          <p:cNvSpPr/>
          <p:nvPr/>
        </p:nvSpPr>
        <p:spPr>
          <a:xfrm>
            <a:off x="6794950" y="3138200"/>
            <a:ext cx="287100" cy="270300"/>
          </a:xfrm>
          <a:prstGeom prst="donut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g16a75c34a1b_4_214"/>
          <p:cNvCxnSpPr/>
          <p:nvPr/>
        </p:nvCxnSpPr>
        <p:spPr>
          <a:xfrm>
            <a:off x="4542080" y="4652290"/>
            <a:ext cx="84300" cy="235800"/>
          </a:xfrm>
          <a:prstGeom prst="straightConnector1">
            <a:avLst/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g16a75c34a1b_4_214"/>
          <p:cNvSpPr/>
          <p:nvPr/>
        </p:nvSpPr>
        <p:spPr>
          <a:xfrm>
            <a:off x="4542075" y="4809975"/>
            <a:ext cx="287100" cy="270300"/>
          </a:xfrm>
          <a:prstGeom prst="donut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3" name="Google Shape;403;g16a75c34a1b_4_214"/>
          <p:cNvCxnSpPr/>
          <p:nvPr/>
        </p:nvCxnSpPr>
        <p:spPr>
          <a:xfrm>
            <a:off x="9102880" y="2727465"/>
            <a:ext cx="84300" cy="235800"/>
          </a:xfrm>
          <a:prstGeom prst="straightConnector1">
            <a:avLst/>
          </a:prstGeom>
          <a:noFill/>
          <a:ln cap="flat" cmpd="sng" w="38100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4" name="Google Shape;404;g16a75c34a1b_4_214"/>
          <p:cNvSpPr/>
          <p:nvPr/>
        </p:nvSpPr>
        <p:spPr>
          <a:xfrm>
            <a:off x="9102875" y="2885150"/>
            <a:ext cx="287100" cy="270300"/>
          </a:xfrm>
          <a:prstGeom prst="donut">
            <a:avLst>
              <a:gd fmla="val 25000" name="adj"/>
            </a:avLst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6a75c34a1b_4_214"/>
          <p:cNvSpPr txBox="1"/>
          <p:nvPr/>
        </p:nvSpPr>
        <p:spPr>
          <a:xfrm>
            <a:off x="4153375" y="5122275"/>
            <a:ext cx="22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변수선택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g16a75c34a1b_4_214"/>
          <p:cNvSpPr txBox="1"/>
          <p:nvPr/>
        </p:nvSpPr>
        <p:spPr>
          <a:xfrm>
            <a:off x="6222550" y="1961663"/>
            <a:ext cx="22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형성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g16a75c34a1b_4_214"/>
          <p:cNvSpPr txBox="1"/>
          <p:nvPr/>
        </p:nvSpPr>
        <p:spPr>
          <a:xfrm>
            <a:off x="8645300" y="3149025"/>
            <a:ext cx="229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서비스제안</a:t>
            </a:r>
            <a:endParaRPr b="1" i="0" sz="2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8" name="Google Shape;408;g16a75c34a1b_4_214"/>
          <p:cNvSpPr txBox="1"/>
          <p:nvPr/>
        </p:nvSpPr>
        <p:spPr>
          <a:xfrm>
            <a:off x="5314850" y="2498875"/>
            <a:ext cx="33822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Tree, Gradient Boosting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Random Forest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g16a75c34a1b_4_214"/>
          <p:cNvSpPr txBox="1"/>
          <p:nvPr/>
        </p:nvSpPr>
        <p:spPr>
          <a:xfrm>
            <a:off x="7770100" y="3680300"/>
            <a:ext cx="3382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분석, 프로모션 제안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16a75c34a1b_4_214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분석방법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g16a75c34a1b_4_214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g16a75c34a1b_4_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575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"/>
          <p:cNvSpPr txBox="1"/>
          <p:nvPr>
            <p:ph type="title"/>
          </p:nvPr>
        </p:nvSpPr>
        <p:spPr>
          <a:xfrm>
            <a:off x="522469" y="-8"/>
            <a:ext cx="3424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"/>
              <a:buChar char="●"/>
            </a:pPr>
            <a:r>
              <a:rPr b="1" lang="ko-KR"/>
              <a:t>목차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/>
          </a:p>
        </p:txBody>
      </p:sp>
      <p:sp>
        <p:nvSpPr>
          <p:cNvPr id="158" name="Google Shape;158;p2"/>
          <p:cNvSpPr txBox="1"/>
          <p:nvPr>
            <p:ph idx="1" type="body"/>
          </p:nvPr>
        </p:nvSpPr>
        <p:spPr>
          <a:xfrm>
            <a:off x="522475" y="1792950"/>
            <a:ext cx="37032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0106" lvl="0" marL="457200" rtl="0" algn="l">
              <a:lnSpc>
                <a:spcPct val="150000"/>
              </a:lnSpc>
              <a:spcBef>
                <a:spcPts val="933"/>
              </a:spcBef>
              <a:spcAft>
                <a:spcPts val="0"/>
              </a:spcAft>
              <a:buSzPts val="1756"/>
              <a:buFont typeface="Malgun Gothic"/>
              <a:buAutoNum type="arabicPeriod"/>
            </a:pPr>
            <a:r>
              <a:rPr b="1" lang="ko-KR" sz="1900"/>
              <a:t>프로젝트 팀 구성 및 역할</a:t>
            </a:r>
            <a:endParaRPr b="1" sz="1900"/>
          </a:p>
          <a:p>
            <a:pPr indent="-3274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56"/>
              <a:buFont typeface="Malgun Gothic"/>
              <a:buAutoNum type="arabicPeriod"/>
            </a:pPr>
            <a:r>
              <a:rPr lang="ko-KR" sz="1500"/>
              <a:t>프로젝트 수행 절차 및 방법</a:t>
            </a:r>
            <a:endParaRPr sz="1500"/>
          </a:p>
          <a:p>
            <a:pPr indent="-3401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6"/>
              <a:buFont typeface="Malgun Gothic"/>
              <a:buAutoNum type="arabicPeriod"/>
            </a:pPr>
            <a:r>
              <a:rPr b="1" lang="ko-KR" sz="1900"/>
              <a:t>프로젝트 개요</a:t>
            </a:r>
            <a:endParaRPr b="1" sz="19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algun Gothic"/>
              <a:buAutoNum type="arabicPeriod"/>
            </a:pPr>
            <a:r>
              <a:rPr lang="ko-KR" sz="1500"/>
              <a:t>추진배경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-KR" sz="1500"/>
              <a:t>현상파악</a:t>
            </a:r>
            <a:endParaRPr sz="1500"/>
          </a:p>
          <a:p>
            <a:pPr indent="-3401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6"/>
              <a:buAutoNum type="arabicPeriod"/>
            </a:pPr>
            <a:r>
              <a:rPr b="1" lang="ko-KR" sz="1900"/>
              <a:t>목표설정</a:t>
            </a:r>
            <a:endParaRPr sz="1400"/>
          </a:p>
          <a:p>
            <a:pPr indent="-34010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6"/>
              <a:buFont typeface="Malgun Gothic"/>
              <a:buAutoNum type="arabicPeriod"/>
            </a:pPr>
            <a:r>
              <a:rPr b="1" lang="ko-KR" sz="1900"/>
              <a:t>분석</a:t>
            </a:r>
            <a:endParaRPr b="1" sz="1900"/>
          </a:p>
          <a:p>
            <a:pPr indent="-34010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56"/>
              <a:buFont typeface="Malgun Gothic"/>
              <a:buAutoNum type="arabicPeriod"/>
            </a:pPr>
            <a:r>
              <a:rPr b="1" lang="ko-KR" sz="1900"/>
              <a:t>자체 평가 의견</a:t>
            </a:r>
            <a:endParaRPr b="1" sz="1900"/>
          </a:p>
        </p:txBody>
      </p:sp>
      <p:pic>
        <p:nvPicPr>
          <p:cNvPr descr="청진기 " id="159" name="Google Shape;159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2475" y="640075"/>
            <a:ext cx="3599899" cy="5751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descr="수술 중인 의사" id="160" name="Google Shape;160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150" y="640075"/>
            <a:ext cx="3599899" cy="5751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id="161" name="Google Shape;16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6a75c34a1b_2_6"/>
          <p:cNvSpPr txBox="1"/>
          <p:nvPr/>
        </p:nvSpPr>
        <p:spPr>
          <a:xfrm>
            <a:off x="203675" y="1619900"/>
            <a:ext cx="10656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데이터 : </a:t>
            </a:r>
            <a:r>
              <a:rPr b="1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Medical Image, Patient Surgery,Patient Diagnosis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결합: 환자ID를 기준으로 merge 사용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전처리내용: 비만여부 데이터 추가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불필요한 데이터 드랍처리 및 더미작업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NoN값 처리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9" name="Google Shape;419;g16a75c34a1b_2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0962" y="2261963"/>
            <a:ext cx="3071826" cy="86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g16a75c34a1b_2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42325" y="4874925"/>
            <a:ext cx="6633024" cy="82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6a75c34a1b_2_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5775" y="5923050"/>
            <a:ext cx="487680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6a75c34a1b_2_6"/>
          <p:cNvPicPr preferRelativeResize="0"/>
          <p:nvPr/>
        </p:nvPicPr>
        <p:blipFill rotWithShape="1">
          <a:blip r:embed="rId6">
            <a:alphaModFix/>
          </a:blip>
          <a:srcRect b="0" l="49647" r="0" t="0"/>
          <a:stretch/>
        </p:blipFill>
        <p:spPr>
          <a:xfrm>
            <a:off x="1501300" y="3205925"/>
            <a:ext cx="3477099" cy="3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6a75c34a1b_2_6"/>
          <p:cNvPicPr preferRelativeResize="0"/>
          <p:nvPr/>
        </p:nvPicPr>
        <p:blipFill rotWithShape="1">
          <a:blip r:embed="rId7">
            <a:alphaModFix/>
          </a:blip>
          <a:srcRect b="0" l="21758" r="0" t="0"/>
          <a:stretch/>
        </p:blipFill>
        <p:spPr>
          <a:xfrm>
            <a:off x="388001" y="3221875"/>
            <a:ext cx="1032724" cy="337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g16a75c34a1b_2_6"/>
          <p:cNvSpPr/>
          <p:nvPr/>
        </p:nvSpPr>
        <p:spPr>
          <a:xfrm>
            <a:off x="5461675" y="3461925"/>
            <a:ext cx="1571100" cy="628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g16a75c34a1b_2_6"/>
          <p:cNvSpPr/>
          <p:nvPr/>
        </p:nvSpPr>
        <p:spPr>
          <a:xfrm>
            <a:off x="7035125" y="3461925"/>
            <a:ext cx="932700" cy="628800"/>
          </a:xfrm>
          <a:prstGeom prst="roundRect">
            <a:avLst>
              <a:gd fmla="val 16667" name="adj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6a75c34a1b_2_6"/>
          <p:cNvSpPr/>
          <p:nvPr/>
        </p:nvSpPr>
        <p:spPr>
          <a:xfrm>
            <a:off x="7967825" y="3461925"/>
            <a:ext cx="932700" cy="628800"/>
          </a:xfrm>
          <a:prstGeom prst="roundRect">
            <a:avLst>
              <a:gd fmla="val 16667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6a75c34a1b_2_6"/>
          <p:cNvSpPr/>
          <p:nvPr/>
        </p:nvSpPr>
        <p:spPr>
          <a:xfrm>
            <a:off x="8900525" y="3461925"/>
            <a:ext cx="932700" cy="6288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6a75c34a1b_2_6"/>
          <p:cNvSpPr/>
          <p:nvPr/>
        </p:nvSpPr>
        <p:spPr>
          <a:xfrm>
            <a:off x="9835575" y="3461925"/>
            <a:ext cx="1141500" cy="6288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6a75c34a1b_2_6"/>
          <p:cNvSpPr txBox="1"/>
          <p:nvPr/>
        </p:nvSpPr>
        <p:spPr>
          <a:xfrm>
            <a:off x="5058974" y="4136588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BMI</a:t>
            </a:r>
            <a:endParaRPr b="1" i="0" sz="14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0" name="Google Shape;430;g16a75c34a1b_2_6"/>
          <p:cNvSpPr txBox="1"/>
          <p:nvPr/>
        </p:nvSpPr>
        <p:spPr>
          <a:xfrm>
            <a:off x="5676474" y="3576225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저체중</a:t>
            </a:r>
            <a:endParaRPr b="1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1" name="Google Shape;431;g16a75c34a1b_2_6"/>
          <p:cNvSpPr txBox="1"/>
          <p:nvPr/>
        </p:nvSpPr>
        <p:spPr>
          <a:xfrm>
            <a:off x="6497549" y="4136613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18.5</a:t>
            </a:r>
            <a:endParaRPr b="1" i="0" sz="14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g16a75c34a1b_2_6"/>
          <p:cNvSpPr txBox="1"/>
          <p:nvPr/>
        </p:nvSpPr>
        <p:spPr>
          <a:xfrm>
            <a:off x="7402549" y="4136613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23</a:t>
            </a:r>
            <a:endParaRPr b="1" i="0" sz="14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3" name="Google Shape;433;g16a75c34a1b_2_6"/>
          <p:cNvSpPr txBox="1"/>
          <p:nvPr/>
        </p:nvSpPr>
        <p:spPr>
          <a:xfrm>
            <a:off x="8339799" y="4136613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25</a:t>
            </a:r>
            <a:endParaRPr b="1" i="0" sz="14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16a75c34a1b_2_6"/>
          <p:cNvSpPr txBox="1"/>
          <p:nvPr/>
        </p:nvSpPr>
        <p:spPr>
          <a:xfrm>
            <a:off x="9266299" y="4136600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30</a:t>
            </a:r>
            <a:endParaRPr b="1" i="0" sz="14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g16a75c34a1b_2_6"/>
          <p:cNvSpPr txBox="1"/>
          <p:nvPr/>
        </p:nvSpPr>
        <p:spPr>
          <a:xfrm>
            <a:off x="6930724" y="3576225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정상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g16a75c34a1b_2_6"/>
          <p:cNvSpPr txBox="1"/>
          <p:nvPr/>
        </p:nvSpPr>
        <p:spPr>
          <a:xfrm>
            <a:off x="7863424" y="3576225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과체중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g16a75c34a1b_2_6"/>
          <p:cNvSpPr txBox="1"/>
          <p:nvPr/>
        </p:nvSpPr>
        <p:spPr>
          <a:xfrm>
            <a:off x="8796124" y="3576225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비만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g16a75c34a1b_2_6"/>
          <p:cNvSpPr txBox="1"/>
          <p:nvPr/>
        </p:nvSpPr>
        <p:spPr>
          <a:xfrm>
            <a:off x="9835574" y="3576225"/>
            <a:ext cx="11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1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고도비만</a:t>
            </a:r>
            <a:endParaRPr b="1" i="0" sz="1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g16a75c34a1b_2_6"/>
          <p:cNvSpPr txBox="1"/>
          <p:nvPr/>
        </p:nvSpPr>
        <p:spPr>
          <a:xfrm>
            <a:off x="734078" y="604000"/>
            <a:ext cx="44547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데이터 전처리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g16a75c34a1b_2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85a9a9d836_0_88"/>
          <p:cNvSpPr/>
          <p:nvPr/>
        </p:nvSpPr>
        <p:spPr>
          <a:xfrm>
            <a:off x="0" y="5871775"/>
            <a:ext cx="12192000" cy="986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7" name="Google Shape;447;g185a9a9d836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8950" y="1191784"/>
            <a:ext cx="5400000" cy="46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85a9a9d836_0_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594225"/>
            <a:ext cx="5887950" cy="415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g185a9a9d836_0_88"/>
          <p:cNvSpPr txBox="1"/>
          <p:nvPr/>
        </p:nvSpPr>
        <p:spPr>
          <a:xfrm>
            <a:off x="3030750" y="6011400"/>
            <a:ext cx="6130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연령별 재발율 10~20% 전구간 크게 차이 없다</a:t>
            </a:r>
            <a:endParaRPr b="1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직업별 재발율 건설업,공무원,교사,운동선수가 높다</a:t>
            </a:r>
            <a:endParaRPr b="1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g185a9a9d836_0_88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EDA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185a9a9d836_0_88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2" name="Google Shape;452;g185a9a9d836_0_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85a9a9d836_0_67"/>
          <p:cNvSpPr/>
          <p:nvPr/>
        </p:nvSpPr>
        <p:spPr>
          <a:xfrm>
            <a:off x="0" y="3560225"/>
            <a:ext cx="12192000" cy="32979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g185a9a9d836_0_67"/>
          <p:cNvSpPr/>
          <p:nvPr/>
        </p:nvSpPr>
        <p:spPr>
          <a:xfrm>
            <a:off x="-10925" y="1648975"/>
            <a:ext cx="12192000" cy="19113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g185a9a9d836_0_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812" y="1878492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85a9a9d836_0_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5075" y="190575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85a9a9d836_0_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1525" y="1878476"/>
            <a:ext cx="180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85a9a9d836_0_67"/>
          <p:cNvSpPr txBox="1"/>
          <p:nvPr/>
        </p:nvSpPr>
        <p:spPr>
          <a:xfrm>
            <a:off x="100550" y="2238075"/>
            <a:ext cx="116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3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범주형</a:t>
            </a:r>
            <a:endParaRPr b="1" i="0" sz="2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g185a9a9d836_0_67"/>
          <p:cNvSpPr txBox="1"/>
          <p:nvPr/>
        </p:nvSpPr>
        <p:spPr>
          <a:xfrm>
            <a:off x="-170351" y="4938750"/>
            <a:ext cx="1702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3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연속형</a:t>
            </a:r>
            <a:endParaRPr b="1" i="0" sz="23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5" name="Google Shape;465;g185a9a9d836_0_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2775" y="37004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85a9a9d836_0_67"/>
          <p:cNvPicPr preferRelativeResize="0"/>
          <p:nvPr/>
        </p:nvPicPr>
        <p:blipFill rotWithShape="1">
          <a:blip r:embed="rId7">
            <a:alphaModFix/>
          </a:blip>
          <a:srcRect b="-2609" l="3119" r="-3118" t="2609"/>
          <a:stretch/>
        </p:blipFill>
        <p:spPr>
          <a:xfrm>
            <a:off x="3879100" y="37570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85a9a9d836_0_6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65425" y="3700375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85a9a9d836_0_6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46425" y="1878475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85a9a9d836_0_6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815026" y="52928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85a9a9d836_0_6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852125" y="52928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185a9a9d836_0_6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995413" y="5292800"/>
            <a:ext cx="180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g185a9a9d836_0_6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23200" y="3636425"/>
            <a:ext cx="1980000" cy="158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85a9a9d836_0_6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137500" y="5292800"/>
            <a:ext cx="1980000" cy="15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185a9a9d836_0_67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EDA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85a9a9d836_0_67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g185a9a9d836_0_6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-10925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g185aefedc6c_3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200" y="1496575"/>
            <a:ext cx="10087425" cy="41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g185aefedc6c_3_7"/>
          <p:cNvSpPr/>
          <p:nvPr/>
        </p:nvSpPr>
        <p:spPr>
          <a:xfrm>
            <a:off x="0" y="5871775"/>
            <a:ext cx="12192000" cy="9861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카테고리별 중요도 제일높은 모델 선택</a:t>
            </a:r>
            <a:endParaRPr b="1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ko-KR" sz="20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 중요도 낮은 카테고리 제외)</a:t>
            </a:r>
            <a:endParaRPr b="1" i="0" sz="20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g185aefedc6c_3_7"/>
          <p:cNvSpPr txBox="1"/>
          <p:nvPr/>
        </p:nvSpPr>
        <p:spPr>
          <a:xfrm>
            <a:off x="10264025" y="5282375"/>
            <a:ext cx="102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ko-KR" sz="11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(중요도,%)</a:t>
            </a:r>
            <a:endParaRPr b="0" i="0" sz="11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g185aefedc6c_3_7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변수선택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85aefedc6c_3_7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g185aefedc6c_3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85a9a9d836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675" y="1479225"/>
            <a:ext cx="10818651" cy="51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185a9a9d836_0_46"/>
          <p:cNvSpPr txBox="1"/>
          <p:nvPr/>
        </p:nvSpPr>
        <p:spPr>
          <a:xfrm>
            <a:off x="734078" y="604000"/>
            <a:ext cx="44307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최종 모델 선택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185a9a9d836_0_46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g185a9a9d836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925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g185aefedc6c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50" y="2007800"/>
            <a:ext cx="10800000" cy="454272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185aefedc6c_2_0"/>
          <p:cNvSpPr txBox="1"/>
          <p:nvPr>
            <p:ph type="ctrTitle"/>
          </p:nvPr>
        </p:nvSpPr>
        <p:spPr>
          <a:xfrm>
            <a:off x="263721" y="531709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서비스 제안</a:t>
            </a:r>
            <a:endParaRPr/>
          </a:p>
        </p:txBody>
      </p:sp>
      <p:sp>
        <p:nvSpPr>
          <p:cNvPr id="504" name="Google Shape;504;g185aefedc6c_2_0"/>
          <p:cNvSpPr/>
          <p:nvPr/>
        </p:nvSpPr>
        <p:spPr>
          <a:xfrm>
            <a:off x="401250" y="1481500"/>
            <a:ext cx="7526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5" name="Google Shape;505;g185aefedc6c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g16a75c34a1b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2475" y="1723350"/>
            <a:ext cx="4806851" cy="376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16a75c34a1b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204" y="1648975"/>
            <a:ext cx="5390921" cy="38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16a75c34a1b_0_8"/>
          <p:cNvSpPr/>
          <p:nvPr/>
        </p:nvSpPr>
        <p:spPr>
          <a:xfrm>
            <a:off x="0" y="5562000"/>
            <a:ext cx="12192000" cy="1292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16a75c34a1b_0_8"/>
          <p:cNvSpPr txBox="1"/>
          <p:nvPr/>
        </p:nvSpPr>
        <p:spPr>
          <a:xfrm>
            <a:off x="1646253" y="5948518"/>
            <a:ext cx="889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재발 확률이 높은 사람들을 미리 예측하여 지속적이 서비스 유지 극대화</a:t>
            </a:r>
            <a:endParaRPr b="1" i="0" sz="2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g16a75c34a1b_0_8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분석개요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g16a75c34a1b_0_8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g16a75c34a1b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g16a75c34a1b_6_13"/>
          <p:cNvPicPr preferRelativeResize="0"/>
          <p:nvPr/>
        </p:nvPicPr>
        <p:blipFill rotWithShape="1">
          <a:blip r:embed="rId3">
            <a:alphaModFix/>
          </a:blip>
          <a:srcRect b="0" l="17300" r="0" t="0"/>
          <a:stretch/>
        </p:blipFill>
        <p:spPr>
          <a:xfrm>
            <a:off x="457563" y="1642825"/>
            <a:ext cx="282000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16a75c34a1b_6_13"/>
          <p:cNvSpPr txBox="1"/>
          <p:nvPr/>
        </p:nvSpPr>
        <p:spPr>
          <a:xfrm>
            <a:off x="3775775" y="1949825"/>
            <a:ext cx="2926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3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재방문이 꾸준히 이어지게 될까? </a:t>
            </a:r>
            <a:endParaRPr b="1" i="0" sz="36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g16a75c34a1b_6_13"/>
          <p:cNvSpPr txBox="1"/>
          <p:nvPr/>
        </p:nvSpPr>
        <p:spPr>
          <a:xfrm>
            <a:off x="8033137" y="5804838"/>
            <a:ext cx="311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원격, 야간 진료</a:t>
            </a:r>
            <a:endParaRPr b="1" i="0" sz="20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6" name="Google Shape;526;g16a75c34a1b_6_13"/>
          <p:cNvPicPr preferRelativeResize="0"/>
          <p:nvPr/>
        </p:nvPicPr>
        <p:blipFill rotWithShape="1">
          <a:blip r:embed="rId4">
            <a:alphaModFix/>
          </a:blip>
          <a:srcRect b="7930" l="-10410" r="10408" t="-7930"/>
          <a:stretch/>
        </p:blipFill>
        <p:spPr>
          <a:xfrm>
            <a:off x="6282000" y="1562950"/>
            <a:ext cx="4869325" cy="293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6a75c34a1b_6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3500" y="2763351"/>
            <a:ext cx="1331276" cy="133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6a75c34a1b_6_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9276950" y="4757932"/>
            <a:ext cx="630575" cy="63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6a75c34a1b_6_13"/>
          <p:cNvSpPr txBox="1"/>
          <p:nvPr/>
        </p:nvSpPr>
        <p:spPr>
          <a:xfrm>
            <a:off x="3398675" y="5097088"/>
            <a:ext cx="232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수술 환자 중 재발율 </a:t>
            </a:r>
            <a:r>
              <a:rPr b="1" i="0" lang="ko-KR" sz="2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12%</a:t>
            </a:r>
            <a:endParaRPr b="1" i="0" sz="20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0" name="Google Shape;530;g16a75c34a1b_6_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1475" y="4094625"/>
            <a:ext cx="2536625" cy="25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16a75c34a1b_6_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43825" y="5631587"/>
            <a:ext cx="839124" cy="83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16a75c34a1b_6_13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최종분석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16a75c34a1b_6_13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g16a75c34a1b_6_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-76200"/>
            <a:ext cx="12192001" cy="6932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6a75c34a1b_3_16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프로모션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16a75c34a1b_3_16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16a75c34a1b_3_16"/>
          <p:cNvSpPr/>
          <p:nvPr/>
        </p:nvSpPr>
        <p:spPr>
          <a:xfrm>
            <a:off x="0" y="5809075"/>
            <a:ext cx="12192000" cy="10488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16a75c34a1b_3_16"/>
          <p:cNvSpPr txBox="1"/>
          <p:nvPr/>
        </p:nvSpPr>
        <p:spPr>
          <a:xfrm>
            <a:off x="1646253" y="6103975"/>
            <a:ext cx="889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ko-KR" sz="21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정기적 검진을 통한 특정 환자 관리 </a:t>
            </a:r>
            <a:endParaRPr b="1" i="0" sz="2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g16a75c34a1b_3_16"/>
          <p:cNvSpPr txBox="1"/>
          <p:nvPr/>
        </p:nvSpPr>
        <p:spPr>
          <a:xfrm>
            <a:off x="1454520" y="3271649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도수치료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g16a75c34a1b_3_16"/>
          <p:cNvSpPr txBox="1"/>
          <p:nvPr/>
        </p:nvSpPr>
        <p:spPr>
          <a:xfrm>
            <a:off x="6653270" y="3419086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추나치료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6" name="Google Shape;546;g16a75c34a1b_3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450"/>
            <a:ext cx="12192001" cy="693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6a75c34a1b_3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725" y="1166850"/>
            <a:ext cx="4604702" cy="40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6a75c34a1b_3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3075" y="1166850"/>
            <a:ext cx="4127925" cy="4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185aefedc6c_2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9300" y="1921184"/>
            <a:ext cx="421005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185aefedc6c_2_12"/>
          <p:cNvSpPr/>
          <p:nvPr/>
        </p:nvSpPr>
        <p:spPr>
          <a:xfrm>
            <a:off x="0" y="5809075"/>
            <a:ext cx="12192000" cy="10488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185aefedc6c_2_12"/>
          <p:cNvSpPr txBox="1"/>
          <p:nvPr/>
        </p:nvSpPr>
        <p:spPr>
          <a:xfrm>
            <a:off x="431263" y="2791125"/>
            <a:ext cx="352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모델 적용</a:t>
            </a:r>
            <a:endParaRPr b="1" i="0" sz="20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7" name="Google Shape;557;g185aefedc6c_2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5100" y="1826981"/>
            <a:ext cx="3523200" cy="35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185aefedc6c_2_12"/>
          <p:cNvPicPr preferRelativeResize="0"/>
          <p:nvPr/>
        </p:nvPicPr>
        <p:blipFill rotWithShape="1">
          <a:blip r:embed="rId5">
            <a:alphaModFix/>
          </a:blip>
          <a:srcRect b="0" l="9834" r="8001" t="0"/>
          <a:stretch/>
        </p:blipFill>
        <p:spPr>
          <a:xfrm>
            <a:off x="-25925" y="1750775"/>
            <a:ext cx="3759850" cy="36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185aefedc6c_2_12"/>
          <p:cNvSpPr txBox="1"/>
          <p:nvPr/>
        </p:nvSpPr>
        <p:spPr>
          <a:xfrm>
            <a:off x="1646253" y="6027775"/>
            <a:ext cx="889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직장인 대상 원격 진료 및 야간진료, 중소기업청과 연계 할인</a:t>
            </a:r>
            <a:endParaRPr b="1" i="0" sz="2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g185aefedc6c_2_12"/>
          <p:cNvSpPr txBox="1"/>
          <p:nvPr/>
        </p:nvSpPr>
        <p:spPr>
          <a:xfrm>
            <a:off x="7660702" y="4707075"/>
            <a:ext cx="214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SIX MEDICAL</a:t>
            </a:r>
            <a:endParaRPr b="1" i="0" sz="2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g185aefedc6c_2_12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프로모션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185aefedc6c_2_12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g185aefedc6c_2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/>
          <p:nvPr/>
        </p:nvSpPr>
        <p:spPr>
          <a:xfrm>
            <a:off x="6615775" y="946525"/>
            <a:ext cx="5576100" cy="36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 txBox="1"/>
          <p:nvPr>
            <p:ph type="title"/>
          </p:nvPr>
        </p:nvSpPr>
        <p:spPr>
          <a:xfrm>
            <a:off x="416142" y="450595"/>
            <a:ext cx="110295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4000"/>
              <a:buFont typeface="Noto Sans"/>
              <a:buNone/>
            </a:pPr>
            <a:r>
              <a:rPr lang="ko-KR" sz="48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   </a:t>
            </a:r>
            <a:br>
              <a:rPr lang="ko-KR" sz="48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ko-KR" sz="48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SIX </a:t>
            </a:r>
            <a:r>
              <a:rPr lang="ko-KR" sz="4800"/>
              <a:t>MEDICAL CENTER</a:t>
            </a:r>
            <a:endParaRPr sz="4800">
              <a:solidFill>
                <a:srgbClr val="1D1C1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69" name="Google Shape;169;p3"/>
          <p:cNvGrpSpPr/>
          <p:nvPr/>
        </p:nvGrpSpPr>
        <p:grpSpPr>
          <a:xfrm>
            <a:off x="596443" y="1595295"/>
            <a:ext cx="10999124" cy="5338912"/>
            <a:chOff x="-24128" y="-96300"/>
            <a:chExt cx="10999124" cy="5338912"/>
          </a:xfrm>
        </p:grpSpPr>
        <p:sp>
          <p:nvSpPr>
            <p:cNvPr id="170" name="Google Shape;170;p3"/>
            <p:cNvSpPr/>
            <p:nvPr/>
          </p:nvSpPr>
          <p:spPr>
            <a:xfrm>
              <a:off x="2033257" y="2526413"/>
              <a:ext cx="2562600" cy="1765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-1995" r="-1997" t="0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0" y="1773837"/>
              <a:ext cx="2562524" cy="950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 txBox="1"/>
            <p:nvPr/>
          </p:nvSpPr>
          <p:spPr>
            <a:xfrm>
              <a:off x="2033275" y="4291912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문인성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척추 센터장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7725916" y="-96296"/>
              <a:ext cx="2562600" cy="1765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-1995" r="-1997" t="0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716105" y="1747474"/>
              <a:ext cx="2562524" cy="950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7703605" y="1745399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차하나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홍보팀 과장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52077" y="-96300"/>
              <a:ext cx="2562600" cy="1765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22992" l="0" r="0" t="-22992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5456347" y="1767135"/>
              <a:ext cx="2562524" cy="950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-24128" y="1747485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박용식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운영 팀장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877835" y="-96300"/>
              <a:ext cx="2562600" cy="1765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-1995" r="-1997" t="0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12396" y="1773835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3850934" y="1747485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김태양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운영팀 과장</a:t>
              </a:r>
              <a:endPara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3"/>
          <p:cNvSpPr/>
          <p:nvPr/>
        </p:nvSpPr>
        <p:spPr>
          <a:xfrm>
            <a:off x="6432066" y="5429094"/>
            <a:ext cx="2562524" cy="9506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"/>
          <p:cNvSpPr txBox="1"/>
          <p:nvPr>
            <p:ph type="title"/>
          </p:nvPr>
        </p:nvSpPr>
        <p:spPr>
          <a:xfrm>
            <a:off x="6615768" y="929946"/>
            <a:ext cx="65160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algun Gothic"/>
              <a:buNone/>
            </a:pPr>
            <a:br>
              <a:rPr lang="ko-KR"/>
            </a:br>
            <a:br>
              <a:rPr lang="ko-KR"/>
            </a:br>
            <a:r>
              <a:rPr b="1" lang="ko-KR">
                <a:solidFill>
                  <a:schemeClr val="lt1"/>
                </a:solidFill>
              </a:rPr>
              <a:t>in NY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84" name="Google Shape;184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1876" y="4166275"/>
            <a:ext cx="2809774" cy="17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/>
          <p:nvPr/>
        </p:nvSpPr>
        <p:spPr>
          <a:xfrm>
            <a:off x="6788063" y="5983494"/>
            <a:ext cx="25626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8000" spcFirstLastPara="1" rIns="128000" wrap="square" tIns="128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alpaco 협력업체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1714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 러닝 6팀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37112"/>
            <a:ext cx="12192001" cy="693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g16a75c34a1b_2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850" y="1451412"/>
            <a:ext cx="2968174" cy="416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16a75c34a1b_2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4900" y="1546637"/>
            <a:ext cx="2910750" cy="405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16a75c34a1b_2_20"/>
          <p:cNvSpPr/>
          <p:nvPr/>
        </p:nvSpPr>
        <p:spPr>
          <a:xfrm>
            <a:off x="0" y="5809075"/>
            <a:ext cx="12192000" cy="10488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16a75c34a1b_2_20"/>
          <p:cNvSpPr txBox="1"/>
          <p:nvPr/>
        </p:nvSpPr>
        <p:spPr>
          <a:xfrm>
            <a:off x="1646253" y="6079525"/>
            <a:ext cx="889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1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흡연과의 관계, 금연클리닉 정보 제공 및 홍보</a:t>
            </a:r>
            <a:endParaRPr b="1" i="0" sz="21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g16a75c34a1b_2_20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프로모션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g16a75c34a1b_2_20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g16a75c34a1b_2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7d7b6ed999_3_12"/>
          <p:cNvSpPr/>
          <p:nvPr/>
        </p:nvSpPr>
        <p:spPr>
          <a:xfrm>
            <a:off x="0" y="5809075"/>
            <a:ext cx="12192000" cy="10488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2" name="Google Shape;582;g17d7b6ed999_3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8100" y="1555249"/>
            <a:ext cx="2778925" cy="40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17d7b6ed999_3_12"/>
          <p:cNvSpPr txBox="1"/>
          <p:nvPr/>
        </p:nvSpPr>
        <p:spPr>
          <a:xfrm>
            <a:off x="1905900" y="6109525"/>
            <a:ext cx="838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ko-KR" sz="2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비만환자 대상으로 효율적인 맞춤 식단 및 정보 제공</a:t>
            </a:r>
            <a:endParaRPr b="1" i="0" sz="22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4" name="Google Shape;584;g17d7b6ed999_3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66475" y="1555250"/>
            <a:ext cx="3063527" cy="413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g17d7b6ed999_3_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52500" y="1442200"/>
            <a:ext cx="3511401" cy="428789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7d7b6ed999_3_12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프로모션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g17d7b6ed999_3_12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g17d7b6ed999_3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7c2f833eb6_2_13"/>
          <p:cNvSpPr txBox="1"/>
          <p:nvPr/>
        </p:nvSpPr>
        <p:spPr>
          <a:xfrm>
            <a:off x="1549088" y="4917350"/>
            <a:ext cx="395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환자별 맞춤 CARE활동으로 </a:t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재방문율 </a:t>
            </a:r>
            <a:r>
              <a:rPr b="1" i="0" lang="ko-KR" sz="2000" u="none" cap="none" strike="noStrik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13.5% 증가 기대</a:t>
            </a:r>
            <a:endParaRPr b="1" i="0" sz="2000" u="none" cap="none" strike="noStrike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5" name="Google Shape;595;g17c2f833eb6_2_13"/>
          <p:cNvSpPr txBox="1"/>
          <p:nvPr/>
        </p:nvSpPr>
        <p:spPr>
          <a:xfrm>
            <a:off x="7453638" y="5001575"/>
            <a:ext cx="352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재방문율 증가로 인한</a:t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0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수입 증가 기대</a:t>
            </a:r>
            <a:endParaRPr b="1" i="0" sz="2000" u="none" cap="none" strike="noStrike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6" name="Google Shape;596;g17c2f833eb6_2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29" y="1711037"/>
            <a:ext cx="5270346" cy="297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17c2f833eb6_2_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9588" y="2003271"/>
            <a:ext cx="2393249" cy="23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g17c2f833eb6_2_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84687" y="3173129"/>
            <a:ext cx="1223400" cy="12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17c2f833eb6_2_13"/>
          <p:cNvSpPr txBox="1"/>
          <p:nvPr/>
        </p:nvSpPr>
        <p:spPr>
          <a:xfrm>
            <a:off x="5143938" y="4785338"/>
            <a:ext cx="35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의약 뉴스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0" name="Google Shape;600;g17c2f833eb6_2_13"/>
          <p:cNvSpPr/>
          <p:nvPr/>
        </p:nvSpPr>
        <p:spPr>
          <a:xfrm>
            <a:off x="0" y="5893675"/>
            <a:ext cx="12192000" cy="9642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17c2f833eb6_2_13"/>
          <p:cNvSpPr txBox="1"/>
          <p:nvPr/>
        </p:nvSpPr>
        <p:spPr>
          <a:xfrm>
            <a:off x="2886312" y="6098725"/>
            <a:ext cx="692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ko-KR" sz="2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환자 만족과 홍보효과로 병원 수입 향상</a:t>
            </a:r>
            <a:endParaRPr b="1" i="0" sz="24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g17c2f833eb6_2_13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기대효과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g17c2f833eb6_2_13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4" name="Google Shape;604;g17c2f833eb6_2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76200"/>
            <a:ext cx="12192001" cy="6932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g17d7b6ed999_8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6382" y="2273921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3286" y="2273908"/>
            <a:ext cx="679533" cy="697647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7d7b6ed999_8_11"/>
          <p:cNvSpPr txBox="1"/>
          <p:nvPr/>
        </p:nvSpPr>
        <p:spPr>
          <a:xfrm>
            <a:off x="666950" y="2468860"/>
            <a:ext cx="604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시작은 재미있었는데 막상보니 방대한 변수 항목에 놀랐지만 현업에 가면 이정도는 해야 한다는 생각이다. 팀윅이 좋아 힘든점은 없었다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g17d7b6ed999_8_11"/>
          <p:cNvSpPr txBox="1"/>
          <p:nvPr/>
        </p:nvSpPr>
        <p:spPr>
          <a:xfrm>
            <a:off x="5587922" y="2151525"/>
            <a:ext cx="89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박용식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g17d7b6ed999_8_11"/>
          <p:cNvSpPr txBox="1"/>
          <p:nvPr/>
        </p:nvSpPr>
        <p:spPr>
          <a:xfrm>
            <a:off x="738476" y="3481363"/>
            <a:ext cx="6046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척추병원 주제는 복잡한 부분이 많아서 어려운것 같다. 그래도 관련 자료를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찾아서 데이터 분석과 대입해 보는 경험은 좋았다.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17d7b6ed999_8_11"/>
          <p:cNvSpPr txBox="1"/>
          <p:nvPr/>
        </p:nvSpPr>
        <p:spPr>
          <a:xfrm>
            <a:off x="5587922" y="3164028"/>
            <a:ext cx="89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차하나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g17d7b6ed999_8_11"/>
          <p:cNvSpPr txBox="1"/>
          <p:nvPr/>
        </p:nvSpPr>
        <p:spPr>
          <a:xfrm>
            <a:off x="738476" y="4551291"/>
            <a:ext cx="6046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명확한 상관관계가 있을 거라 생각하고 의료분석을 선택하였지만, 막상 하려니 잘 할 수 있을지 자신이 없어졌다. 그래도 좋은 조원들과 함께라면 잘 해낼거라 생각한다.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g17d7b6ed999_8_11"/>
          <p:cNvSpPr txBox="1"/>
          <p:nvPr/>
        </p:nvSpPr>
        <p:spPr>
          <a:xfrm>
            <a:off x="5587922" y="4233956"/>
            <a:ext cx="89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김태양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g17d7b6ed999_8_11"/>
          <p:cNvSpPr txBox="1"/>
          <p:nvPr/>
        </p:nvSpPr>
        <p:spPr>
          <a:xfrm>
            <a:off x="738476" y="5547786"/>
            <a:ext cx="6046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3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처음시작은 평소에 접할 수 없는 주제라서 어려웠는데 자료조사를 하다보니 재미도있었고 저번 주제랑은 완전 다른주제라 다른경험을 해볼수있어서 좋았습니다.</a:t>
            </a:r>
            <a:endParaRPr b="0" i="0" sz="13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9" name="Google Shape;619;g17d7b6ed999_8_11"/>
          <p:cNvSpPr txBox="1"/>
          <p:nvPr/>
        </p:nvSpPr>
        <p:spPr>
          <a:xfrm>
            <a:off x="5587922" y="5230451"/>
            <a:ext cx="897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문인성</a:t>
            </a:r>
            <a:endParaRPr b="1" i="0" sz="15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0" name="Google Shape;620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5302" y="2273908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7318" y="2273908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6850" y="2273908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17d7b6ed999_8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8862" y="3332005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5767" y="3331992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47782" y="3331992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09799" y="3331992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9331" y="3331992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17d7b6ed999_8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0111" y="4390103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7015" y="4390090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031" y="4390090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1047" y="4390090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0579" y="4390090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7015" y="5448188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89031" y="5448188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51047" y="5448188"/>
            <a:ext cx="679533" cy="69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30579" y="5448188"/>
            <a:ext cx="679533" cy="6976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Google Shape;637;g17d7b6ed999_8_11"/>
          <p:cNvCxnSpPr/>
          <p:nvPr/>
        </p:nvCxnSpPr>
        <p:spPr>
          <a:xfrm>
            <a:off x="6878575" y="1911125"/>
            <a:ext cx="0" cy="4683300"/>
          </a:xfrm>
          <a:prstGeom prst="straightConnector1">
            <a:avLst/>
          </a:prstGeom>
          <a:noFill/>
          <a:ln cap="flat" cmpd="sng" w="76200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8" name="Google Shape;638;g17d7b6ed999_8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2592" y="5448202"/>
            <a:ext cx="679533" cy="697647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17d7b6ed999_8_11"/>
          <p:cNvSpPr txBox="1"/>
          <p:nvPr/>
        </p:nvSpPr>
        <p:spPr>
          <a:xfrm>
            <a:off x="734078" y="604000"/>
            <a:ext cx="43098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 자체평가의견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17d7b6ed999_8_11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1" name="Google Shape;641;g17d7b6ed999_8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0" y="-762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7d7b6ed999_11_3"/>
          <p:cNvSpPr txBox="1"/>
          <p:nvPr/>
        </p:nvSpPr>
        <p:spPr>
          <a:xfrm>
            <a:off x="659400" y="1555100"/>
            <a:ext cx="95415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허리디스크 연령별 진료 현황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https://m.blog.naver.com/PostView.naver?isHttpsRedirect=true&amp;blogId=chuckchuck2&amp;logNo=220415942704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디스크 질환, 유전가능성 63%로 나타나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http://www.mjmedi.com/news/articleView.html?idxno=22795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최근 10년간 비만 유병률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http://general.kosso.or.kr/html/?pmode=obesityDiagnosis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척추수술 급증…환자가 늘었나, 의사가 늘었나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https://www.hani.co.kr/arti/PRINT/590481.html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사무직 노동자보다 척추질환 2배 이상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https://www.mjmedi.com/news/articleView.html?idxno=16615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50대 여성, 허리디스크 가장 취약…또 다른 원인은 ‘복부비만’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https://www.k-health.com/news/articleView.html?idxno=52611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50세 이상 중·장년 척추관 협착증 환자, 디스크 환자 추월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http://medicalworldnews.co.kr/skin/news/basic/view_pop.php?v_idx=1462775126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재방문 이유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ko-K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https://www.doctorsnews.co.kr/news/articleView.html?idxno=67522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g17d7b6ed999_11_3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참고문헌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17d7b6ed999_11_3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0" name="Google Shape;650;g17d7b6ed999_11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260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7c2f833eb6_3_18"/>
          <p:cNvSpPr/>
          <p:nvPr/>
        </p:nvSpPr>
        <p:spPr>
          <a:xfrm>
            <a:off x="7746300" y="6489300"/>
            <a:ext cx="4445700" cy="36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17c2f833eb6_3_18"/>
          <p:cNvSpPr txBox="1"/>
          <p:nvPr/>
        </p:nvSpPr>
        <p:spPr>
          <a:xfrm>
            <a:off x="564700" y="5211900"/>
            <a:ext cx="775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ko-KR" sz="9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0" sz="9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g17c2f833eb6_3_18"/>
          <p:cNvSpPr txBox="1"/>
          <p:nvPr>
            <p:ph type="title"/>
          </p:nvPr>
        </p:nvSpPr>
        <p:spPr>
          <a:xfrm>
            <a:off x="7746299" y="5917375"/>
            <a:ext cx="3854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4000"/>
              <a:buFont typeface="Noto Sans"/>
              <a:buNone/>
            </a:pP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   </a:t>
            </a:r>
            <a:b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b="1" lang="ko-KR" sz="24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SIX </a:t>
            </a:r>
            <a:r>
              <a:rPr b="1" lang="ko-KR" sz="2400">
                <a:solidFill>
                  <a:schemeClr val="lt1"/>
                </a:solidFill>
              </a:rPr>
              <a:t>MEDICAL CENTER</a:t>
            </a:r>
            <a:endParaRPr b="1" sz="24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descr="지난 3월부터 tvN에서 방송되고 있는 드라마 &lt;슬기로운 의사생활&gt;은 ‘응답하라’ 시리즈를 통해 이름을 알린 이우정 작가·신원호 PD 콤비가 도전한 첫 ‘의학 드라마’다. 한 병원에서 일하게 된 20년 지기 의사 5명의 일상과 병원을 찾은 환자들의 사연을 중심으로 매회 크고 작은 에피소드들이 전개된다.  tvN 제공" id="659" name="Google Shape;659;g17c2f833eb6_3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3000" y="665600"/>
            <a:ext cx="10562526" cy="44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g17c2f833eb6_3_18"/>
          <p:cNvSpPr txBox="1"/>
          <p:nvPr/>
        </p:nvSpPr>
        <p:spPr>
          <a:xfrm>
            <a:off x="10033200" y="5181950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경향신문, tvn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1" name="Google Shape;661;g17c2f833eb6_3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125" y="-76200"/>
            <a:ext cx="12279125" cy="698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4"/>
          <p:cNvGraphicFramePr/>
          <p:nvPr/>
        </p:nvGraphicFramePr>
        <p:xfrm>
          <a:off x="1271468" y="19332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{44A110EA-8869-413E-A275-7089CEE09318}</a:tableStyleId>
              </a:tblPr>
              <a:tblGrid>
                <a:gridCol w="2016225"/>
                <a:gridCol w="1584175"/>
                <a:gridCol w="6048675"/>
              </a:tblGrid>
              <a:tr h="420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훈련생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역할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담당 업무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</a:rPr>
                        <a:t>박용식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팀장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분배 및 할당, 발표 자료 작성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</a:rPr>
                        <a:t>강승현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팀원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분석, 발표 자료 준비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김태양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및 발췌, 머신러닝, 발표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문인성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인사이트조사, 도메인 지식, 모델링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차하나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 sz="1400" u="none" cap="none" strike="noStrike"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총디자인, 데이터 수집, 발표 자료 준비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92" name="Google Shape;192;p4"/>
          <p:cNvSpPr txBox="1"/>
          <p:nvPr/>
        </p:nvSpPr>
        <p:spPr>
          <a:xfrm>
            <a:off x="734075" y="604000"/>
            <a:ext cx="41379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ko-KR" sz="4000">
                <a:solidFill>
                  <a:schemeClr val="dk1"/>
                </a:solidFill>
              </a:rPr>
              <a:t>구성 및 역할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12192001" cy="693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c2f833eb6_3_60"/>
          <p:cNvSpPr txBox="1"/>
          <p:nvPr/>
        </p:nvSpPr>
        <p:spPr>
          <a:xfrm>
            <a:off x="2785195" y="778300"/>
            <a:ext cx="662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프로젝트 수행절차 및 방법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7c2f833eb6_3_60"/>
          <p:cNvSpPr txBox="1"/>
          <p:nvPr>
            <p:ph type="title"/>
          </p:nvPr>
        </p:nvSpPr>
        <p:spPr>
          <a:xfrm>
            <a:off x="29350" y="1608900"/>
            <a:ext cx="2161800" cy="480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algun Gothic"/>
              <a:buNone/>
            </a:pPr>
            <a:r>
              <a:rPr lang="ko-KR">
                <a:solidFill>
                  <a:schemeClr val="lt1"/>
                </a:solidFill>
              </a:rPr>
              <a:t>추진 배경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2" name="Google Shape;202;g17c2f833eb6_3_60"/>
          <p:cNvSpPr txBox="1"/>
          <p:nvPr>
            <p:ph type="title"/>
          </p:nvPr>
        </p:nvSpPr>
        <p:spPr>
          <a:xfrm>
            <a:off x="9357994" y="1616625"/>
            <a:ext cx="2161800" cy="480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algun Gothic"/>
              <a:buNone/>
            </a:pPr>
            <a:r>
              <a:rPr lang="ko-KR">
                <a:solidFill>
                  <a:schemeClr val="lt1"/>
                </a:solidFill>
              </a:rPr>
              <a:t>기대 효과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g17c2f833eb6_3_60"/>
          <p:cNvSpPr txBox="1"/>
          <p:nvPr>
            <p:ph type="title"/>
          </p:nvPr>
        </p:nvSpPr>
        <p:spPr>
          <a:xfrm>
            <a:off x="7588475" y="6045213"/>
            <a:ext cx="2161800" cy="52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ko-KR">
                <a:solidFill>
                  <a:schemeClr val="lt1"/>
                </a:solidFill>
              </a:rPr>
              <a:t>해결 방안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4" name="Google Shape;204;g17c2f833eb6_3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375" y="2039400"/>
            <a:ext cx="1451749" cy="14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7c2f833eb6_3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50277" y="2266695"/>
            <a:ext cx="1185275" cy="1185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17c2f833eb6_3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1550" y="4714025"/>
            <a:ext cx="1263601" cy="12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7c2f833eb6_3_6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2925" y="4714025"/>
            <a:ext cx="1185275" cy="11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7c2f833eb6_3_60"/>
          <p:cNvSpPr txBox="1"/>
          <p:nvPr>
            <p:ph type="title"/>
          </p:nvPr>
        </p:nvSpPr>
        <p:spPr>
          <a:xfrm>
            <a:off x="2191150" y="5968300"/>
            <a:ext cx="2161800" cy="52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ko-KR">
                <a:solidFill>
                  <a:schemeClr val="lt1"/>
                </a:solidFill>
              </a:rPr>
              <a:t>현상 파악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9" name="Google Shape;209;g17c2f833eb6_3_6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70562" y="1721551"/>
            <a:ext cx="1263601" cy="126362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17c2f833eb6_3_60"/>
          <p:cNvSpPr txBox="1"/>
          <p:nvPr>
            <p:ph type="title"/>
          </p:nvPr>
        </p:nvSpPr>
        <p:spPr>
          <a:xfrm>
            <a:off x="4889813" y="3014988"/>
            <a:ext cx="2161800" cy="5283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algun Gothic"/>
              <a:buNone/>
            </a:pPr>
            <a:r>
              <a:rPr lang="ko-KR">
                <a:solidFill>
                  <a:schemeClr val="lt1"/>
                </a:solidFill>
              </a:rPr>
              <a:t>분석, 모델링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1" name="Google Shape;211;g17c2f833eb6_3_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37825" y="3730549"/>
            <a:ext cx="892975" cy="9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7c2f833eb6_3_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94175" y="3778547"/>
            <a:ext cx="892975" cy="84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7c2f833eb6_3_6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026550" y="3730547"/>
            <a:ext cx="892975" cy="84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7c2f833eb6_3_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64600" y="3730562"/>
            <a:ext cx="892975" cy="9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7c2f833eb6_3_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10925" y="-76200"/>
            <a:ext cx="12202926" cy="69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6"/>
          <p:cNvPicPr preferRelativeResize="0"/>
          <p:nvPr/>
        </p:nvPicPr>
        <p:blipFill rotWithShape="1">
          <a:blip r:embed="rId3">
            <a:alphaModFix/>
          </a:blip>
          <a:srcRect b="-2965" l="0" r="5177" t="0"/>
          <a:stretch/>
        </p:blipFill>
        <p:spPr>
          <a:xfrm>
            <a:off x="401250" y="2007800"/>
            <a:ext cx="10799999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"/>
          <p:cNvSpPr txBox="1"/>
          <p:nvPr/>
        </p:nvSpPr>
        <p:spPr>
          <a:xfrm>
            <a:off x="10690488" y="6488700"/>
            <a:ext cx="35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단원병원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6"/>
          <p:cNvSpPr txBox="1"/>
          <p:nvPr>
            <p:ph type="ctrTitle"/>
          </p:nvPr>
        </p:nvSpPr>
        <p:spPr>
          <a:xfrm>
            <a:off x="263721" y="531709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추진배경</a:t>
            </a:r>
            <a:endParaRPr/>
          </a:p>
        </p:txBody>
      </p:sp>
      <p:sp>
        <p:nvSpPr>
          <p:cNvPr id="224" name="Google Shape;224;p6"/>
          <p:cNvSpPr/>
          <p:nvPr/>
        </p:nvSpPr>
        <p:spPr>
          <a:xfrm>
            <a:off x="401250" y="1481500"/>
            <a:ext cx="7526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925" y="-76200"/>
            <a:ext cx="12192001" cy="6932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/>
          <p:nvPr/>
        </p:nvSpPr>
        <p:spPr>
          <a:xfrm>
            <a:off x="0" y="5708950"/>
            <a:ext cx="12192000" cy="114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1291800" y="5390300"/>
            <a:ext cx="9608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lang="ko-KR">
                <a:solidFill>
                  <a:schemeClr val="lt1"/>
                </a:solidFill>
              </a:rPr>
              <a:t>병원 총 수익은</a:t>
            </a:r>
            <a:r>
              <a:rPr b="1" lang="ko-KR"/>
              <a:t> </a:t>
            </a:r>
            <a:r>
              <a:rPr b="1" lang="ko-KR">
                <a:solidFill>
                  <a:srgbClr val="FF0000"/>
                </a:solidFill>
              </a:rPr>
              <a:t>증가</a:t>
            </a:r>
            <a:r>
              <a:rPr b="1" lang="ko-KR"/>
              <a:t> </a:t>
            </a:r>
            <a:r>
              <a:rPr b="1" lang="ko-KR">
                <a:solidFill>
                  <a:schemeClr val="lt1"/>
                </a:solidFill>
              </a:rPr>
              <a:t>척추센터는 수익이</a:t>
            </a:r>
            <a:r>
              <a:rPr b="1" lang="ko-KR"/>
              <a:t> </a:t>
            </a:r>
            <a:r>
              <a:rPr b="1" lang="ko-KR">
                <a:solidFill>
                  <a:srgbClr val="0000FF"/>
                </a:solidFill>
              </a:rPr>
              <a:t>감소</a:t>
            </a:r>
            <a:br>
              <a:rPr b="1" lang="ko-KR"/>
            </a:br>
            <a:r>
              <a:rPr b="1" lang="ko-KR">
                <a:solidFill>
                  <a:schemeClr val="lt1"/>
                </a:solidFill>
              </a:rPr>
              <a:t>이유는 환자들의 재방문 수가</a:t>
            </a:r>
            <a:r>
              <a:rPr b="1" lang="ko-KR"/>
              <a:t> </a:t>
            </a:r>
            <a:r>
              <a:rPr b="1" lang="ko-KR">
                <a:solidFill>
                  <a:srgbClr val="0000FF"/>
                </a:solidFill>
              </a:rPr>
              <a:t>20% 이상 급감</a:t>
            </a:r>
            <a:endParaRPr b="1">
              <a:solidFill>
                <a:srgbClr val="0000FF"/>
              </a:solidFill>
            </a:endParaRPr>
          </a:p>
        </p:txBody>
      </p:sp>
      <p:graphicFrame>
        <p:nvGraphicFramePr>
          <p:cNvPr id="233" name="Google Shape;233;p7"/>
          <p:cNvGraphicFramePr/>
          <p:nvPr/>
        </p:nvGraphicFramePr>
        <p:xfrm>
          <a:off x="3743215" y="43939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{26DF82B1-F59D-4272-BBB4-86B884C35964}</a:tableStyleId>
              </a:tblPr>
              <a:tblGrid>
                <a:gridCol w="1449750"/>
                <a:gridCol w="1868250"/>
                <a:gridCol w="792125"/>
              </a:tblGrid>
              <a:tr h="261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년도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병원총수익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척추센터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</a:tr>
              <a:tr h="261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11.187%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-6.171%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</a:tr>
              <a:tr h="261875"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20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10.084%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 u="none" cap="none" strike="noStrike"/>
                        <a:t>-12.157%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34" name="Google Shape;234;p7"/>
          <p:cNvSpPr txBox="1"/>
          <p:nvPr/>
        </p:nvSpPr>
        <p:spPr>
          <a:xfrm>
            <a:off x="9786325" y="4179400"/>
            <a:ext cx="20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: 대구 ‘ㄱ’병원</a:t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7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075" y="1408750"/>
            <a:ext cx="4458895" cy="27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992695" y="4222525"/>
            <a:ext cx="83820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82800" y="1408750"/>
            <a:ext cx="5819775" cy="27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"/>
          <p:cNvSpPr/>
          <p:nvPr/>
        </p:nvSpPr>
        <p:spPr>
          <a:xfrm>
            <a:off x="581675" y="1312000"/>
            <a:ext cx="45204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0925" y="0"/>
            <a:ext cx="12192001" cy="693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"/>
          <p:cNvSpPr/>
          <p:nvPr/>
        </p:nvSpPr>
        <p:spPr>
          <a:xfrm>
            <a:off x="0" y="5708950"/>
            <a:ext cx="12192000" cy="11490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8"/>
          <p:cNvSpPr txBox="1"/>
          <p:nvPr/>
        </p:nvSpPr>
        <p:spPr>
          <a:xfrm>
            <a:off x="1702200" y="5697000"/>
            <a:ext cx="87876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i="0" lang="ko-KR" sz="28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영향으로 전국 환자들이 현저히</a:t>
            </a:r>
            <a:r>
              <a:rPr b="1" i="0" lang="ko-KR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b="1" i="0" lang="ko-KR" sz="2800" u="none" cap="none" strike="noStrik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줄어 들었다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8"/>
          <p:cNvSpPr txBox="1"/>
          <p:nvPr/>
        </p:nvSpPr>
        <p:spPr>
          <a:xfrm>
            <a:off x="6291005" y="3782150"/>
            <a:ext cx="3415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비용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8"/>
          <p:cNvSpPr txBox="1"/>
          <p:nvPr/>
        </p:nvSpPr>
        <p:spPr>
          <a:xfrm>
            <a:off x="6254905" y="1855350"/>
            <a:ext cx="3415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코로나의 영향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8"/>
          <p:cNvSpPr txBox="1"/>
          <p:nvPr/>
        </p:nvSpPr>
        <p:spPr>
          <a:xfrm>
            <a:off x="8432279" y="2490000"/>
            <a:ext cx="362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ko-KR" sz="2100" u="none" cap="none" strike="noStrike">
                <a:solidFill>
                  <a:srgbClr val="2F57AA"/>
                </a:solidFill>
                <a:highlight>
                  <a:srgbClr val="F1F6F8"/>
                </a:highlight>
                <a:latin typeface="Malgun Gothic"/>
                <a:ea typeface="Malgun Gothic"/>
                <a:cs typeface="Malgun Gothic"/>
                <a:sym typeface="Malgun Gothic"/>
              </a:rPr>
              <a:t>병원비 비싸다 했더니… 건보 보장률 65%에 불과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8"/>
          <p:cNvSpPr txBox="1"/>
          <p:nvPr/>
        </p:nvSpPr>
        <p:spPr>
          <a:xfrm>
            <a:off x="6291005" y="3090575"/>
            <a:ext cx="3415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ko-KR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그외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1200" y="1550750"/>
            <a:ext cx="5753100" cy="27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300" y="1560273"/>
            <a:ext cx="5153025" cy="27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"/>
          <p:cNvSpPr txBox="1"/>
          <p:nvPr/>
        </p:nvSpPr>
        <p:spPr>
          <a:xfrm>
            <a:off x="7074300" y="842875"/>
            <a:ext cx="341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8"/>
          <p:cNvSpPr txBox="1"/>
          <p:nvPr/>
        </p:nvSpPr>
        <p:spPr>
          <a:xfrm>
            <a:off x="734070" y="604011"/>
            <a:ext cx="2664600" cy="70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 배경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734075" y="1312000"/>
            <a:ext cx="6107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925" y="-76200"/>
            <a:ext cx="12192001" cy="69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250" y="1964200"/>
            <a:ext cx="10800000" cy="46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0"/>
          <p:cNvSpPr txBox="1"/>
          <p:nvPr/>
        </p:nvSpPr>
        <p:spPr>
          <a:xfrm>
            <a:off x="10246213" y="6555550"/>
            <a:ext cx="35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ko-KR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게티 이미지 뱅크</a:t>
            </a:r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10"/>
          <p:cNvSpPr txBox="1"/>
          <p:nvPr/>
        </p:nvSpPr>
        <p:spPr>
          <a:xfrm>
            <a:off x="834575" y="2503725"/>
            <a:ext cx="696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10"/>
          <p:cNvSpPr txBox="1"/>
          <p:nvPr>
            <p:ph type="ctrTitle"/>
          </p:nvPr>
        </p:nvSpPr>
        <p:spPr>
          <a:xfrm>
            <a:off x="263721" y="531709"/>
            <a:ext cx="108000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현상 파악</a:t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401250" y="1481500"/>
            <a:ext cx="7526100" cy="1302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6200"/>
            <a:ext cx="12192001" cy="693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Custom 10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465359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2022-11-01T04:51:22Z</dcterms:created>
  <dc:creator>문 인성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